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619B82C-D2F4-47EA-A8B1-0D4D417CA1A6}">
  <a:tblStyle styleId="{E619B82C-D2F4-47EA-A8B1-0D4D417CA1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830eb4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830eb4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1830eb400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1830eb400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830eb4009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830eb4009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830eb400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1830eb400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830eb400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830eb400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830eb400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830eb400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830eb400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830eb400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830eb4009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830eb4009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830eb400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830eb400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1830eb400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1830eb400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830eb400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830eb400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1830eb40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1830eb40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830eb400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830eb400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830eb4009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830eb4009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830eb400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830eb400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830eb400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830eb400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830eb400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830eb400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830eb4009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830eb4009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830eb400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830eb400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830eb400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830eb400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830eb400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1830eb400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830eb400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830eb400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830eb400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830eb400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830eb40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830eb40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1830eb40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1830eb40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1830eb400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1830eb400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1830eb40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1830eb40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kaggle.com/datasets/pythonafroz/solar-panel-images/da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universe.roboflow.com/chul-kim/pv-thermal-220413/dataset/1" TargetMode="External"/><Relationship Id="rId4" Type="http://schemas.openxmlformats.org/officeDocument/2006/relationships/image" Target="../media/image3.jpg"/><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hyperlink" Target="https://doi.org/10.1016/j.segan.2023.101036" TargetMode="External"/><Relationship Id="rId10" Type="http://schemas.openxmlformats.org/officeDocument/2006/relationships/hyperlink" Target="https://doi.org/10.1088/1742-6596/1509/1/012010" TargetMode="External"/><Relationship Id="rId13" Type="http://schemas.openxmlformats.org/officeDocument/2006/relationships/hyperlink" Target="https://doi.org/10.3390/s22031244" TargetMode="External"/><Relationship Id="rId12" Type="http://schemas.openxmlformats.org/officeDocument/2006/relationships/hyperlink" Target="https://doi.org/10.1038/s41598-024-68052-z" TargetMode="External"/><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i.org/10.1007/s00521-022-07464-2" TargetMode="External"/><Relationship Id="rId4" Type="http://schemas.openxmlformats.org/officeDocument/2006/relationships/hyperlink" Target="https://doi.org/10.1016/j.renene.2022.04.046" TargetMode="External"/><Relationship Id="rId9" Type="http://schemas.openxmlformats.org/officeDocument/2006/relationships/hyperlink" Target="https://doi.org/10.1155/2022/6427076" TargetMode="External"/><Relationship Id="rId15" Type="http://schemas.openxmlformats.org/officeDocument/2006/relationships/hyperlink" Target="https://doi.org/10.1186/1687-5281-2014-15" TargetMode="External"/><Relationship Id="rId14" Type="http://schemas.openxmlformats.org/officeDocument/2006/relationships/hyperlink" Target="https://doi.org/10.32604/csse.2023.028898" TargetMode="External"/><Relationship Id="rId5" Type="http://schemas.openxmlformats.org/officeDocument/2006/relationships/hyperlink" Target="https://doi.org/10.1016/j.egyr" TargetMode="External"/><Relationship Id="rId6" Type="http://schemas.openxmlformats.org/officeDocument/2006/relationships/hyperlink" Target="https://doi.org/10.1140/epjds/s13688-023-00399-1" TargetMode="External"/><Relationship Id="rId7" Type="http://schemas.openxmlformats.org/officeDocument/2006/relationships/hyperlink" Target="https://doi.org/10.1186/s43067-024-00148-y" TargetMode="External"/><Relationship Id="rId8" Type="http://schemas.openxmlformats.org/officeDocument/2006/relationships/hyperlink" Target="https://doi.org/10.1186/s40537-024-00991-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581125"/>
            <a:ext cx="7688100" cy="188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000"/>
              <a:t>Digital Image Processing</a:t>
            </a:r>
            <a:endParaRPr sz="2000"/>
          </a:p>
          <a:p>
            <a:pPr indent="0" lvl="0" marL="0" rtl="0" algn="ctr">
              <a:spcBef>
                <a:spcPts val="0"/>
              </a:spcBef>
              <a:spcAft>
                <a:spcPts val="0"/>
              </a:spcAft>
              <a:buNone/>
            </a:pPr>
            <a:r>
              <a:rPr lang="en" sz="2000"/>
              <a:t>BCSE403L</a:t>
            </a:r>
            <a:endParaRPr sz="2000"/>
          </a:p>
          <a:p>
            <a:pPr indent="0" lvl="0" marL="0" rtl="0" algn="ctr">
              <a:spcBef>
                <a:spcPts val="0"/>
              </a:spcBef>
              <a:spcAft>
                <a:spcPts val="0"/>
              </a:spcAft>
              <a:buNone/>
            </a:pPr>
            <a:r>
              <a:rPr lang="en" sz="2000"/>
              <a:t>Fall Semester 2024-25</a:t>
            </a:r>
            <a:endParaRPr sz="2000"/>
          </a:p>
          <a:p>
            <a:pPr indent="0" lvl="0" marL="0" rtl="0" algn="ctr">
              <a:spcBef>
                <a:spcPts val="0"/>
              </a:spcBef>
              <a:spcAft>
                <a:spcPts val="0"/>
              </a:spcAft>
              <a:buNone/>
            </a:pPr>
            <a:r>
              <a:t/>
            </a:r>
            <a:endParaRPr sz="2000"/>
          </a:p>
          <a:p>
            <a:pPr indent="0" lvl="0" marL="0" rtl="0" algn="ctr">
              <a:spcBef>
                <a:spcPts val="0"/>
              </a:spcBef>
              <a:spcAft>
                <a:spcPts val="0"/>
              </a:spcAft>
              <a:buClr>
                <a:schemeClr val="dk1"/>
              </a:buClr>
              <a:buSzPct val="55000"/>
              <a:buFont typeface="Arial"/>
              <a:buNone/>
            </a:pPr>
            <a:r>
              <a:rPr lang="en" sz="2000"/>
              <a:t>Defect Detection in Solar Panels</a:t>
            </a:r>
            <a:endParaRPr sz="2000"/>
          </a:p>
          <a:p>
            <a:pPr indent="0" lvl="0" marL="0" rtl="0" algn="ctr">
              <a:spcBef>
                <a:spcPts val="0"/>
              </a:spcBef>
              <a:spcAft>
                <a:spcPts val="0"/>
              </a:spcAft>
              <a:buNone/>
            </a:pPr>
            <a:r>
              <a:t/>
            </a:r>
            <a:endParaRPr sz="2000"/>
          </a:p>
        </p:txBody>
      </p:sp>
      <p:sp>
        <p:nvSpPr>
          <p:cNvPr id="87" name="Google Shape;87;p13"/>
          <p:cNvSpPr txBox="1"/>
          <p:nvPr>
            <p:ph idx="1" type="subTitle"/>
          </p:nvPr>
        </p:nvSpPr>
        <p:spPr>
          <a:xfrm>
            <a:off x="311700" y="3465725"/>
            <a:ext cx="8520600" cy="1487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Faculty Name:</a:t>
            </a:r>
            <a:r>
              <a:rPr lang="en"/>
              <a:t> Dr. Geetha S.</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Team Members: </a:t>
            </a:r>
            <a:endParaRPr/>
          </a:p>
          <a:p>
            <a:pPr indent="0" lvl="0" marL="0" rtl="0" algn="ctr">
              <a:spcBef>
                <a:spcPts val="0"/>
              </a:spcBef>
              <a:spcAft>
                <a:spcPts val="0"/>
              </a:spcAft>
              <a:buNone/>
            </a:pPr>
            <a:r>
              <a:rPr lang="en"/>
              <a:t>Rethvik Menon C 21BCE1197</a:t>
            </a:r>
            <a:endParaRPr/>
          </a:p>
          <a:p>
            <a:pPr indent="0" lvl="0" marL="0" rtl="0" algn="ctr">
              <a:spcBef>
                <a:spcPts val="0"/>
              </a:spcBef>
              <a:spcAft>
                <a:spcPts val="0"/>
              </a:spcAft>
              <a:buNone/>
            </a:pPr>
            <a:r>
              <a:rPr lang="en"/>
              <a:t>Varshini Subramanian 21BCE1015</a:t>
            </a:r>
            <a:endParaRPr/>
          </a:p>
        </p:txBody>
      </p:sp>
      <p:pic>
        <p:nvPicPr>
          <p:cNvPr id="88" name="Google Shape;88;p13"/>
          <p:cNvPicPr preferRelativeResize="0"/>
          <p:nvPr/>
        </p:nvPicPr>
        <p:blipFill>
          <a:blip r:embed="rId3">
            <a:alphaModFix/>
          </a:blip>
          <a:stretch>
            <a:fillRect/>
          </a:stretch>
        </p:blipFill>
        <p:spPr>
          <a:xfrm>
            <a:off x="3328588" y="591425"/>
            <a:ext cx="2486826" cy="84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65950" y="1201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Source 1</a:t>
            </a:r>
            <a:endParaRPr/>
          </a:p>
        </p:txBody>
      </p:sp>
      <p:sp>
        <p:nvSpPr>
          <p:cNvPr id="144" name="Google Shape;144;p22"/>
          <p:cNvSpPr txBox="1"/>
          <p:nvPr>
            <p:ph idx="1" type="body"/>
          </p:nvPr>
        </p:nvSpPr>
        <p:spPr>
          <a:xfrm>
            <a:off x="365950" y="1683225"/>
            <a:ext cx="87246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Source: </a:t>
            </a:r>
            <a:r>
              <a:rPr lang="en" u="sng">
                <a:solidFill>
                  <a:schemeClr val="hlink"/>
                </a:solidFill>
                <a:hlinkClick r:id="rId3"/>
              </a:rPr>
              <a:t>https://www.kaggle.com/datasets/pythonafroz/solar-panel-images/data</a:t>
            </a:r>
            <a:r>
              <a:rPr lang="en"/>
              <a:t> </a:t>
            </a:r>
            <a:endParaRPr/>
          </a:p>
          <a:p>
            <a:pPr indent="0" lvl="0" marL="0" rtl="0" algn="l">
              <a:spcBef>
                <a:spcPts val="1200"/>
              </a:spcBef>
              <a:spcAft>
                <a:spcPts val="1200"/>
              </a:spcAft>
              <a:buNone/>
            </a:pPr>
            <a:r>
              <a:rPr lang="en"/>
              <a:t>The images (total of 885)  were sourced from the internet, resulting in a slight imbalance in the number of images across classes</a:t>
            </a:r>
            <a:endParaRPr/>
          </a:p>
        </p:txBody>
      </p:sp>
      <p:graphicFrame>
        <p:nvGraphicFramePr>
          <p:cNvPr id="145" name="Google Shape;145;p22"/>
          <p:cNvGraphicFramePr/>
          <p:nvPr/>
        </p:nvGraphicFramePr>
        <p:xfrm>
          <a:off x="2048563" y="2700100"/>
          <a:ext cx="3000000" cy="3000000"/>
        </p:xfrm>
        <a:graphic>
          <a:graphicData uri="http://schemas.openxmlformats.org/drawingml/2006/table">
            <a:tbl>
              <a:tblPr>
                <a:noFill/>
                <a:tableStyleId>{E619B82C-D2F4-47EA-A8B1-0D4D417CA1A6}</a:tableStyleId>
              </a:tblPr>
              <a:tblGrid>
                <a:gridCol w="1241275"/>
                <a:gridCol w="2123300"/>
                <a:gridCol w="1682300"/>
              </a:tblGrid>
              <a:tr h="333650">
                <a:tc>
                  <a:txBody>
                    <a:bodyPr/>
                    <a:lstStyle/>
                    <a:p>
                      <a:pPr indent="0" lvl="0" marL="0" rtl="0" algn="ctr">
                        <a:spcBef>
                          <a:spcPts val="0"/>
                        </a:spcBef>
                        <a:spcAft>
                          <a:spcPts val="0"/>
                        </a:spcAft>
                        <a:buNone/>
                      </a:pPr>
                      <a:r>
                        <a:rPr b="1" lang="en" sz="1000">
                          <a:latin typeface="Lato"/>
                          <a:ea typeface="Lato"/>
                          <a:cs typeface="Lato"/>
                          <a:sym typeface="Lato"/>
                        </a:rPr>
                        <a:t>Class</a:t>
                      </a:r>
                      <a:endParaRPr b="1" sz="10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000">
                          <a:latin typeface="Lato"/>
                          <a:ea typeface="Lato"/>
                          <a:cs typeface="Lato"/>
                          <a:sym typeface="Lato"/>
                        </a:rPr>
                        <a:t>Explanation</a:t>
                      </a:r>
                      <a:endParaRPr b="1" sz="10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b="1" lang="en" sz="1000">
                          <a:latin typeface="Lato"/>
                          <a:ea typeface="Lato"/>
                          <a:cs typeface="Lato"/>
                          <a:sym typeface="Lato"/>
                        </a:rPr>
                        <a:t>No. of images in the class</a:t>
                      </a:r>
                      <a:endParaRPr b="1" sz="10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Clean</a:t>
                      </a:r>
                      <a:endParaRPr sz="900">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accent1"/>
                          </a:solidFill>
                          <a:latin typeface="Lato"/>
                          <a:ea typeface="Lato"/>
                          <a:cs typeface="Lato"/>
                          <a:sym typeface="Lato"/>
                        </a:rPr>
                        <a:t>unblemished panels</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194</a:t>
                      </a:r>
                      <a:endParaRPr sz="9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Bird drop</a:t>
                      </a:r>
                      <a:endParaRPr sz="900">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accent1"/>
                          </a:solidFill>
                          <a:latin typeface="Lato"/>
                          <a:ea typeface="Lato"/>
                          <a:cs typeface="Lato"/>
                          <a:sym typeface="Lato"/>
                        </a:rPr>
                        <a:t>panels with bird droppings</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192</a:t>
                      </a:r>
                      <a:endParaRPr sz="9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Electrical damage</a:t>
                      </a:r>
                      <a:endParaRPr sz="900">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accent1"/>
                          </a:solidFill>
                          <a:latin typeface="Lato"/>
                          <a:ea typeface="Lato"/>
                          <a:cs typeface="Lato"/>
                          <a:sym typeface="Lato"/>
                        </a:rPr>
                        <a:t>panels exhibiting electrical issues</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104</a:t>
                      </a:r>
                      <a:endParaRPr sz="9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Physical Damage</a:t>
                      </a:r>
                      <a:endParaRPr sz="900">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900">
                          <a:latin typeface="Lato"/>
                          <a:ea typeface="Lato"/>
                          <a:cs typeface="Lato"/>
                          <a:sym typeface="Lato"/>
                        </a:rPr>
                        <a:t>p</a:t>
                      </a:r>
                      <a:r>
                        <a:rPr lang="en" sz="900">
                          <a:solidFill>
                            <a:schemeClr val="accent1"/>
                          </a:solidFill>
                          <a:latin typeface="Lato"/>
                          <a:ea typeface="Lato"/>
                          <a:cs typeface="Lato"/>
                          <a:sym typeface="Lato"/>
                        </a:rPr>
                        <a:t>anels with physical impairments</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70</a:t>
                      </a:r>
                      <a:endParaRPr sz="9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Snow Covered</a:t>
                      </a:r>
                      <a:endParaRPr sz="900">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accent1"/>
                          </a:solidFill>
                          <a:latin typeface="Lato"/>
                          <a:ea typeface="Lato"/>
                          <a:cs typeface="Lato"/>
                          <a:sym typeface="Lato"/>
                        </a:rPr>
                        <a:t>panels covered by snow</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124</a:t>
                      </a:r>
                      <a:endParaRPr sz="900">
                        <a:latin typeface="Lato"/>
                        <a:ea typeface="Lato"/>
                        <a:cs typeface="Lato"/>
                        <a:sym typeface="Lato"/>
                      </a:endParaRPr>
                    </a:p>
                  </a:txBody>
                  <a:tcPr marT="91425" marB="91425" marR="91425" marL="91425"/>
                </a:tc>
              </a:tr>
              <a:tr h="333650">
                <a:tc>
                  <a:txBody>
                    <a:bodyPr/>
                    <a:lstStyle/>
                    <a:p>
                      <a:pPr indent="0" lvl="0" marL="0" rtl="0" algn="l">
                        <a:spcBef>
                          <a:spcPts val="0"/>
                        </a:spcBef>
                        <a:spcAft>
                          <a:spcPts val="0"/>
                        </a:spcAft>
                        <a:buNone/>
                      </a:pPr>
                      <a:r>
                        <a:rPr lang="en" sz="900">
                          <a:latin typeface="Lato"/>
                          <a:ea typeface="Lato"/>
                          <a:cs typeface="Lato"/>
                          <a:sym typeface="Lato"/>
                        </a:rPr>
                        <a:t>Dusty</a:t>
                      </a:r>
                      <a:endParaRPr sz="900">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1200"/>
                        </a:spcAft>
                        <a:buNone/>
                      </a:pPr>
                      <a:r>
                        <a:rPr lang="en" sz="900">
                          <a:solidFill>
                            <a:schemeClr val="accent1"/>
                          </a:solidFill>
                          <a:latin typeface="Lato"/>
                          <a:ea typeface="Lato"/>
                          <a:cs typeface="Lato"/>
                          <a:sym typeface="Lato"/>
                        </a:rPr>
                        <a:t>panels affected by dust</a:t>
                      </a:r>
                      <a:endParaRPr sz="900">
                        <a:latin typeface="Lato"/>
                        <a:ea typeface="Lato"/>
                        <a:cs typeface="Lato"/>
                        <a:sym typeface="Lato"/>
                      </a:endParaRPr>
                    </a:p>
                  </a:txBody>
                  <a:tcPr marT="91425" marB="91425" marR="91425" marL="91425"/>
                </a:tc>
                <a:tc>
                  <a:txBody>
                    <a:bodyPr/>
                    <a:lstStyle/>
                    <a:p>
                      <a:pPr indent="0" lvl="0" marL="0" rtl="0" algn="ctr">
                        <a:spcBef>
                          <a:spcPts val="0"/>
                        </a:spcBef>
                        <a:spcAft>
                          <a:spcPts val="0"/>
                        </a:spcAft>
                        <a:buNone/>
                      </a:pPr>
                      <a:r>
                        <a:rPr lang="en" sz="900">
                          <a:latin typeface="Lato"/>
                          <a:ea typeface="Lato"/>
                          <a:cs typeface="Lato"/>
                          <a:sym typeface="Lato"/>
                        </a:rPr>
                        <a:t>191</a:t>
                      </a:r>
                      <a:endParaRPr sz="9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data from dataset 1</a:t>
            </a:r>
            <a:endParaRPr/>
          </a:p>
        </p:txBody>
      </p:sp>
      <p:pic>
        <p:nvPicPr>
          <p:cNvPr id="151" name="Google Shape;151;p23"/>
          <p:cNvPicPr preferRelativeResize="0"/>
          <p:nvPr/>
        </p:nvPicPr>
        <p:blipFill>
          <a:blip r:embed="rId3">
            <a:alphaModFix/>
          </a:blip>
          <a:stretch>
            <a:fillRect/>
          </a:stretch>
        </p:blipFill>
        <p:spPr>
          <a:xfrm>
            <a:off x="1712888" y="1930150"/>
            <a:ext cx="5721825" cy="3125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65950" y="1201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Source 2</a:t>
            </a:r>
            <a:endParaRPr/>
          </a:p>
        </p:txBody>
      </p:sp>
      <p:sp>
        <p:nvSpPr>
          <p:cNvPr id="157" name="Google Shape;157;p24"/>
          <p:cNvSpPr txBox="1"/>
          <p:nvPr>
            <p:ph idx="1" type="body"/>
          </p:nvPr>
        </p:nvSpPr>
        <p:spPr>
          <a:xfrm>
            <a:off x="365950" y="1683225"/>
            <a:ext cx="87246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 Source: </a:t>
            </a:r>
            <a:r>
              <a:rPr lang="en" u="sng">
                <a:solidFill>
                  <a:schemeClr val="hlink"/>
                </a:solidFill>
                <a:hlinkClick r:id="rId3"/>
              </a:rPr>
              <a:t>https://universe.roboflow.com/chul-kim/pv-thermal-220413/dataset/1</a:t>
            </a:r>
            <a:r>
              <a:rPr lang="en"/>
              <a:t> </a:t>
            </a:r>
            <a:endParaRPr/>
          </a:p>
          <a:p>
            <a:pPr indent="0" lvl="0" marL="0" rtl="0" algn="l">
              <a:spcBef>
                <a:spcPts val="1200"/>
              </a:spcBef>
              <a:spcAft>
                <a:spcPts val="1200"/>
              </a:spcAft>
              <a:buNone/>
            </a:pPr>
            <a:r>
              <a:rPr lang="en"/>
              <a:t>Has 536 thermal images of PV cells that contains hotspots</a:t>
            </a:r>
            <a:endParaRPr/>
          </a:p>
        </p:txBody>
      </p:sp>
      <p:pic>
        <p:nvPicPr>
          <p:cNvPr id="158" name="Google Shape;158;p24"/>
          <p:cNvPicPr preferRelativeResize="0"/>
          <p:nvPr/>
        </p:nvPicPr>
        <p:blipFill>
          <a:blip r:embed="rId4">
            <a:alphaModFix/>
          </a:blip>
          <a:stretch>
            <a:fillRect/>
          </a:stretch>
        </p:blipFill>
        <p:spPr>
          <a:xfrm>
            <a:off x="2051150" y="2633150"/>
            <a:ext cx="2224600" cy="2224600"/>
          </a:xfrm>
          <a:prstGeom prst="rect">
            <a:avLst/>
          </a:prstGeom>
          <a:noFill/>
          <a:ln>
            <a:noFill/>
          </a:ln>
        </p:spPr>
      </p:pic>
      <p:pic>
        <p:nvPicPr>
          <p:cNvPr id="159" name="Google Shape;159;p24"/>
          <p:cNvPicPr preferRelativeResize="0"/>
          <p:nvPr/>
        </p:nvPicPr>
        <p:blipFill>
          <a:blip r:embed="rId5">
            <a:alphaModFix/>
          </a:blip>
          <a:stretch>
            <a:fillRect/>
          </a:stretch>
        </p:blipFill>
        <p:spPr>
          <a:xfrm>
            <a:off x="4633400" y="2633150"/>
            <a:ext cx="2224600" cy="222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1162350" y="1971125"/>
            <a:ext cx="6819300" cy="13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 and Implementation results</a:t>
            </a:r>
            <a:endParaRPr sz="282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Erosion and Dilation</a:t>
            </a:r>
            <a:endParaRPr/>
          </a:p>
        </p:txBody>
      </p:sp>
      <p:sp>
        <p:nvSpPr>
          <p:cNvPr id="170" name="Google Shape;170;p26"/>
          <p:cNvSpPr txBox="1"/>
          <p:nvPr>
            <p:ph idx="1" type="body"/>
          </p:nvPr>
        </p:nvSpPr>
        <p:spPr>
          <a:xfrm>
            <a:off x="729450" y="20027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Erosion removes boundary pixels, shrinking the image. </a:t>
            </a:r>
            <a:endParaRPr/>
          </a:p>
          <a:p>
            <a:pPr indent="0" lvl="0" marL="0" rtl="0" algn="l">
              <a:spcBef>
                <a:spcPts val="1200"/>
              </a:spcBef>
              <a:spcAft>
                <a:spcPts val="1200"/>
              </a:spcAft>
              <a:buNone/>
            </a:pPr>
            <a:r>
              <a:rPr lang="en"/>
              <a:t>Dilation adds boundary pixels, enlarging the image content.</a:t>
            </a:r>
            <a:endParaRPr/>
          </a:p>
        </p:txBody>
      </p:sp>
      <p:pic>
        <p:nvPicPr>
          <p:cNvPr id="171" name="Google Shape;171;p26"/>
          <p:cNvPicPr preferRelativeResize="0"/>
          <p:nvPr/>
        </p:nvPicPr>
        <p:blipFill>
          <a:blip r:embed="rId3">
            <a:alphaModFix/>
          </a:blip>
          <a:stretch>
            <a:fillRect/>
          </a:stretch>
        </p:blipFill>
        <p:spPr>
          <a:xfrm>
            <a:off x="1479050" y="2925325"/>
            <a:ext cx="5886450" cy="1743075"/>
          </a:xfrm>
          <a:prstGeom prst="rect">
            <a:avLst/>
          </a:prstGeom>
          <a:noFill/>
          <a:ln>
            <a:noFill/>
          </a:ln>
        </p:spPr>
      </p:pic>
      <p:sp>
        <p:nvSpPr>
          <p:cNvPr id="172" name="Google Shape;172;p26"/>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Opening and Closing</a:t>
            </a:r>
            <a:endParaRPr/>
          </a:p>
        </p:txBody>
      </p:sp>
      <p:sp>
        <p:nvSpPr>
          <p:cNvPr id="178" name="Google Shape;17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Opening involves erosion followed by dilation to remove small objects. </a:t>
            </a:r>
            <a:endParaRPr/>
          </a:p>
          <a:p>
            <a:pPr indent="0" lvl="0" marL="0" rtl="0" algn="l">
              <a:spcBef>
                <a:spcPts val="1200"/>
              </a:spcBef>
              <a:spcAft>
                <a:spcPts val="1200"/>
              </a:spcAft>
              <a:buNone/>
            </a:pPr>
            <a:r>
              <a:rPr lang="en"/>
              <a:t>Closing involves dilation followed by erosion to fill narrow holes</a:t>
            </a:r>
            <a:endParaRPr/>
          </a:p>
        </p:txBody>
      </p:sp>
      <p:pic>
        <p:nvPicPr>
          <p:cNvPr id="179" name="Google Shape;179;p27"/>
          <p:cNvPicPr preferRelativeResize="0"/>
          <p:nvPr/>
        </p:nvPicPr>
        <p:blipFill>
          <a:blip r:embed="rId3">
            <a:alphaModFix/>
          </a:blip>
          <a:stretch>
            <a:fillRect/>
          </a:stretch>
        </p:blipFill>
        <p:spPr>
          <a:xfrm>
            <a:off x="1424675" y="3110200"/>
            <a:ext cx="5943600" cy="1609725"/>
          </a:xfrm>
          <a:prstGeom prst="rect">
            <a:avLst/>
          </a:prstGeom>
          <a:noFill/>
          <a:ln>
            <a:noFill/>
          </a:ln>
        </p:spPr>
      </p:pic>
      <p:sp>
        <p:nvSpPr>
          <p:cNvPr id="180" name="Google Shape;180;p27"/>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Histogram Equalization</a:t>
            </a:r>
            <a:endParaRPr/>
          </a:p>
        </p:txBody>
      </p:sp>
      <p:sp>
        <p:nvSpPr>
          <p:cNvPr id="186" name="Google Shape;186;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Histogram Equalization adjusts pixel values based on their intensity histogram to enhance image contrast. This process is applied to a set of images to achieve better contrast.</a:t>
            </a:r>
            <a:endParaRPr/>
          </a:p>
        </p:txBody>
      </p:sp>
      <p:pic>
        <p:nvPicPr>
          <p:cNvPr id="187" name="Google Shape;187;p28"/>
          <p:cNvPicPr preferRelativeResize="0"/>
          <p:nvPr/>
        </p:nvPicPr>
        <p:blipFill>
          <a:blip r:embed="rId3">
            <a:alphaModFix/>
          </a:blip>
          <a:stretch>
            <a:fillRect/>
          </a:stretch>
        </p:blipFill>
        <p:spPr>
          <a:xfrm>
            <a:off x="1602000" y="2773100"/>
            <a:ext cx="5943600" cy="2105025"/>
          </a:xfrm>
          <a:prstGeom prst="rect">
            <a:avLst/>
          </a:prstGeom>
          <a:noFill/>
          <a:ln>
            <a:noFill/>
          </a:ln>
        </p:spPr>
      </p:pic>
      <p:sp>
        <p:nvSpPr>
          <p:cNvPr id="188" name="Google Shape;188;p28"/>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Canny Edge detection</a:t>
            </a:r>
            <a:endParaRPr/>
          </a:p>
        </p:txBody>
      </p:sp>
      <p:sp>
        <p:nvSpPr>
          <p:cNvPr id="194" name="Google Shape;194;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Canny Edge Detection is a multi-step algorithm that identifies edges by reducing noise with a Gaussian filter and using threshold values to determine edge pixels. This reduces the data for processing while highlighting significant image features.</a:t>
            </a:r>
            <a:endParaRPr/>
          </a:p>
        </p:txBody>
      </p:sp>
      <p:pic>
        <p:nvPicPr>
          <p:cNvPr id="195" name="Google Shape;195;p29"/>
          <p:cNvPicPr preferRelativeResize="0"/>
          <p:nvPr/>
        </p:nvPicPr>
        <p:blipFill>
          <a:blip r:embed="rId3">
            <a:alphaModFix/>
          </a:blip>
          <a:stretch>
            <a:fillRect/>
          </a:stretch>
        </p:blipFill>
        <p:spPr>
          <a:xfrm>
            <a:off x="1729150" y="3034050"/>
            <a:ext cx="5495925" cy="1733550"/>
          </a:xfrm>
          <a:prstGeom prst="rect">
            <a:avLst/>
          </a:prstGeom>
          <a:noFill/>
          <a:ln>
            <a:noFill/>
          </a:ln>
        </p:spPr>
      </p:pic>
      <p:sp>
        <p:nvSpPr>
          <p:cNvPr id="196" name="Google Shape;196;p29"/>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Snow patch isolation using segmentation</a:t>
            </a:r>
            <a:endParaRPr/>
          </a:p>
        </p:txBody>
      </p:sp>
      <p:sp>
        <p:nvSpPr>
          <p:cNvPr id="202" name="Google Shape;202;p30"/>
          <p:cNvSpPr txBox="1"/>
          <p:nvPr>
            <p:ph idx="1" type="body"/>
          </p:nvPr>
        </p:nvSpPr>
        <p:spPr>
          <a:xfrm>
            <a:off x="729450" y="185385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Snow Patch Isolation uses morphological operations for image segmentation by converting the input image to grayscale, applying a Gaussian filter for noise reduction, and using binary thresholding to identify potential snow regions. A morphological opening operation (erosion followed by dilation) refines the segmentation to isolate snow patches.</a:t>
            </a:r>
            <a:endParaRPr/>
          </a:p>
        </p:txBody>
      </p:sp>
      <p:pic>
        <p:nvPicPr>
          <p:cNvPr id="203" name="Google Shape;203;p30"/>
          <p:cNvPicPr preferRelativeResize="0"/>
          <p:nvPr/>
        </p:nvPicPr>
        <p:blipFill>
          <a:blip r:embed="rId3">
            <a:alphaModFix/>
          </a:blip>
          <a:stretch>
            <a:fillRect/>
          </a:stretch>
        </p:blipFill>
        <p:spPr>
          <a:xfrm>
            <a:off x="1761775" y="3110200"/>
            <a:ext cx="5286375" cy="1924050"/>
          </a:xfrm>
          <a:prstGeom prst="rect">
            <a:avLst/>
          </a:prstGeom>
          <a:noFill/>
          <a:ln>
            <a:noFill/>
          </a:ln>
        </p:spPr>
      </p:pic>
      <p:sp>
        <p:nvSpPr>
          <p:cNvPr id="204" name="Google Shape;204;p30"/>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466500" y="1318650"/>
            <a:ext cx="8677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Region Detection Using Intensity Thresholding and Contour Analysis</a:t>
            </a:r>
            <a:endParaRPr sz="2000"/>
          </a:p>
        </p:txBody>
      </p:sp>
      <p:sp>
        <p:nvSpPr>
          <p:cNvPr id="210" name="Google Shape;210;p31"/>
          <p:cNvSpPr txBox="1"/>
          <p:nvPr>
            <p:ph idx="1" type="body"/>
          </p:nvPr>
        </p:nvSpPr>
        <p:spPr>
          <a:xfrm>
            <a:off x="675075" y="20027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Thermal Image Segmentation and Region Detection uses intensity thresholding and contour analysis to identify areas of interest, like hot spots, in thermal images. This involves generating a grayscale histogram, applying a Gaussian filter for noise reduction, thresholding to create a binary mask, and extracting contours of significant areas while ignoring noise.</a:t>
            </a:r>
            <a:endParaRPr/>
          </a:p>
        </p:txBody>
      </p:sp>
      <p:pic>
        <p:nvPicPr>
          <p:cNvPr id="211" name="Google Shape;211;p31"/>
          <p:cNvPicPr preferRelativeResize="0"/>
          <p:nvPr/>
        </p:nvPicPr>
        <p:blipFill>
          <a:blip r:embed="rId3">
            <a:alphaModFix/>
          </a:blip>
          <a:stretch>
            <a:fillRect/>
          </a:stretch>
        </p:blipFill>
        <p:spPr>
          <a:xfrm>
            <a:off x="962888" y="3223176"/>
            <a:ext cx="7113075" cy="1747924"/>
          </a:xfrm>
          <a:prstGeom prst="rect">
            <a:avLst/>
          </a:prstGeom>
          <a:noFill/>
          <a:ln>
            <a:noFill/>
          </a:ln>
        </p:spPr>
      </p:pic>
      <p:sp>
        <p:nvSpPr>
          <p:cNvPr id="212" name="Google Shape;212;p31"/>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a:t>
            </a:r>
            <a:endParaRPr sz="174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Abstract</a:t>
            </a:r>
            <a:endParaRPr/>
          </a:p>
        </p:txBody>
      </p:sp>
      <p:sp>
        <p:nvSpPr>
          <p:cNvPr id="94" name="Google Shape;94;p14"/>
          <p:cNvSpPr txBox="1"/>
          <p:nvPr>
            <p:ph idx="1" type="body"/>
          </p:nvPr>
        </p:nvSpPr>
        <p:spPr>
          <a:xfrm>
            <a:off x="729450" y="1904875"/>
            <a:ext cx="7688700" cy="28515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1200"/>
              </a:spcAft>
              <a:buNone/>
            </a:pPr>
            <a:r>
              <a:rPr lang="en"/>
              <a:t>The increasing global energy consumption, driven by population growth and technological advancements, highlights the urgent need for reliable, cost-effective, and sustainable renewable energy sources. Solar energy emerges as a viable solution to address these challenges, particularly through the use of photovoltaic (PV) panels, which convert solar radiation into electricity. However, these panels are prone to various environmental defects that must be identified and addressed promptly to maintain their efficiency and durability. This study examines the types of faults in PV panels, its supervision and the benefits of identifying faults. The study utilizes solar panel images dataset. Image processing, deep learning and object detection techniques are used for defect detection. The purpose of the proposed approach is to automate the detection process.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Shadow Removal</a:t>
            </a:r>
            <a:endParaRPr/>
          </a:p>
        </p:txBody>
      </p:sp>
      <p:sp>
        <p:nvSpPr>
          <p:cNvPr id="218" name="Google Shape;218;p32"/>
          <p:cNvSpPr txBox="1"/>
          <p:nvPr>
            <p:ph idx="1" type="body"/>
          </p:nvPr>
        </p:nvSpPr>
        <p:spPr>
          <a:xfrm>
            <a:off x="805650" y="19264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In this project, K-means clustering was used to segment images of solar panels into three regions (background, panel, and shadows) based on color in the Lab space. The shadow region was identified and its luminance enhanced to reduce visibility. However, varying lighting conditions and similar-colored backgrounds could lead to inaccurate segmentation, causing inconsistencies in the final image enhancement.</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219" name="Google Shape;219;p32"/>
          <p:cNvPicPr preferRelativeResize="0"/>
          <p:nvPr/>
        </p:nvPicPr>
        <p:blipFill>
          <a:blip r:embed="rId3">
            <a:alphaModFix/>
          </a:blip>
          <a:stretch>
            <a:fillRect/>
          </a:stretch>
        </p:blipFill>
        <p:spPr>
          <a:xfrm>
            <a:off x="1602000" y="3295050"/>
            <a:ext cx="5943600" cy="1600200"/>
          </a:xfrm>
          <a:prstGeom prst="rect">
            <a:avLst/>
          </a:prstGeom>
          <a:noFill/>
          <a:ln>
            <a:noFill/>
          </a:ln>
        </p:spPr>
      </p:pic>
      <p:sp>
        <p:nvSpPr>
          <p:cNvPr id="220" name="Google Shape;220;p32"/>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 - Image Pre-processing</a:t>
            </a:r>
            <a:endParaRPr sz="17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Glare Removal</a:t>
            </a:r>
            <a:endParaRPr/>
          </a:p>
        </p:txBody>
      </p:sp>
      <p:sp>
        <p:nvSpPr>
          <p:cNvPr id="226" name="Google Shape;226;p33"/>
          <p:cNvSpPr txBox="1"/>
          <p:nvPr>
            <p:ph idx="1" type="body"/>
          </p:nvPr>
        </p:nvSpPr>
        <p:spPr>
          <a:xfrm>
            <a:off x="729450" y="17740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This method reduces glare in images by converting them to grayscale, applying thresholding to mark high brightness regions, and using the Telea inpainting algorithm to blend these areas with the background. However, it faces challenges with non-uniform glare, complex backgrounds, and excessive glare, which can affect its effectiveness. Despite these limitations, it provides a basic solution for glare reduction.</a:t>
            </a:r>
            <a:endParaRPr/>
          </a:p>
        </p:txBody>
      </p:sp>
      <p:pic>
        <p:nvPicPr>
          <p:cNvPr id="227" name="Google Shape;227;p33"/>
          <p:cNvPicPr preferRelativeResize="0"/>
          <p:nvPr/>
        </p:nvPicPr>
        <p:blipFill>
          <a:blip r:embed="rId3">
            <a:alphaModFix/>
          </a:blip>
          <a:stretch>
            <a:fillRect/>
          </a:stretch>
        </p:blipFill>
        <p:spPr>
          <a:xfrm>
            <a:off x="2825813" y="2964625"/>
            <a:ext cx="3495975" cy="2043100"/>
          </a:xfrm>
          <a:prstGeom prst="rect">
            <a:avLst/>
          </a:prstGeom>
          <a:noFill/>
          <a:ln>
            <a:noFill/>
          </a:ln>
        </p:spPr>
      </p:pic>
      <p:sp>
        <p:nvSpPr>
          <p:cNvPr id="228" name="Google Shape;228;p33"/>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Morphological Operations - Image Pre-processing</a:t>
            </a:r>
            <a:endParaRPr sz="174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 Architectures</a:t>
            </a:r>
            <a:endParaRPr/>
          </a:p>
        </p:txBody>
      </p:sp>
      <p:sp>
        <p:nvSpPr>
          <p:cNvPr id="234" name="Google Shape;234;p34"/>
          <p:cNvSpPr txBox="1"/>
          <p:nvPr>
            <p:ph idx="1" type="body"/>
          </p:nvPr>
        </p:nvSpPr>
        <p:spPr>
          <a:xfrm>
            <a:off x="729450" y="1959250"/>
            <a:ext cx="7688700" cy="2884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1. </a:t>
            </a:r>
            <a:r>
              <a:rPr b="1" lang="en"/>
              <a:t>VGG16</a:t>
            </a:r>
            <a:r>
              <a:rPr lang="en"/>
              <a:t>: A deep convolutional neural network with 16 layers, known for using small 3x3 filters and 2x2 max-pooling layers. It's effective for transfer learning due to its strong performance on large datasets like ImageNet.</a:t>
            </a:r>
            <a:endParaRPr/>
          </a:p>
          <a:p>
            <a:pPr indent="0" lvl="0" marL="0" rtl="0" algn="l">
              <a:spcBef>
                <a:spcPts val="1200"/>
              </a:spcBef>
              <a:spcAft>
                <a:spcPts val="0"/>
              </a:spcAft>
              <a:buNone/>
            </a:pPr>
            <a:r>
              <a:rPr lang="en"/>
              <a:t>2. </a:t>
            </a:r>
            <a:r>
              <a:rPr b="1" lang="en"/>
              <a:t>MobileNetV3 Small:</a:t>
            </a:r>
            <a:r>
              <a:rPr lang="en"/>
              <a:t> A lightweight, efficient neural network designed for mobile and edge devices. It uses depth-wise separable convolutions and incorporates non-linear activation functions and squeeze-and-excitation modules, making it ideal for real-time applications.</a:t>
            </a:r>
            <a:endParaRPr/>
          </a:p>
          <a:p>
            <a:pPr indent="0" lvl="0" marL="0" rtl="0" algn="l">
              <a:spcBef>
                <a:spcPts val="1200"/>
              </a:spcBef>
              <a:spcAft>
                <a:spcPts val="0"/>
              </a:spcAft>
              <a:buNone/>
            </a:pPr>
            <a:r>
              <a:rPr lang="en"/>
              <a:t>3. </a:t>
            </a:r>
            <a:r>
              <a:rPr b="1" lang="en"/>
              <a:t>EfficientNetB0</a:t>
            </a:r>
            <a:r>
              <a:rPr lang="en"/>
              <a:t>:  A convolutional neural network that balances accuracy and computational cost using compound scaling. It features mobile inverted bottleneck convolutions and squeeze-and-excitation blocks, excelling in efficiency and performance for resource-limited devices.</a:t>
            </a:r>
            <a:endParaRPr/>
          </a:p>
          <a:p>
            <a:pPr indent="0" lvl="0" marL="0" rtl="0" algn="l">
              <a:spcBef>
                <a:spcPts val="1200"/>
              </a:spcBef>
              <a:spcAft>
                <a:spcPts val="1200"/>
              </a:spcAft>
              <a:buNone/>
            </a:pPr>
            <a:r>
              <a:rPr lang="en"/>
              <a:t>4. </a:t>
            </a:r>
            <a:r>
              <a:rPr b="1" lang="en"/>
              <a:t>DenseNet:</a:t>
            </a:r>
            <a:r>
              <a:rPr lang="en"/>
              <a:t> A neural network architecture with densely connected layers, enhancing gradient flow, feature reuse, and efficiency. It mitigates the vanishing gradient problem and achieves high accuracy with fewer parameters, making it effective for various deep learning tasks.</a:t>
            </a:r>
            <a:endParaRPr/>
          </a:p>
        </p:txBody>
      </p:sp>
      <p:sp>
        <p:nvSpPr>
          <p:cNvPr id="235" name="Google Shape;235;p34"/>
          <p:cNvSpPr txBox="1"/>
          <p:nvPr>
            <p:ph type="title"/>
          </p:nvPr>
        </p:nvSpPr>
        <p:spPr>
          <a:xfrm>
            <a:off x="783975" y="55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40"/>
              <a:t>Deep Learning</a:t>
            </a:r>
            <a:endParaRPr sz="174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pic>
        <p:nvPicPr>
          <p:cNvPr id="241" name="Google Shape;241;p35"/>
          <p:cNvPicPr preferRelativeResize="0"/>
          <p:nvPr/>
        </p:nvPicPr>
        <p:blipFill>
          <a:blip r:embed="rId3">
            <a:alphaModFix/>
          </a:blip>
          <a:stretch>
            <a:fillRect/>
          </a:stretch>
        </p:blipFill>
        <p:spPr>
          <a:xfrm>
            <a:off x="152400" y="2006250"/>
            <a:ext cx="8839201" cy="24378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426275" y="5763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rPr>
              <a:t>Timeline</a:t>
            </a:r>
            <a:endParaRPr sz="2300"/>
          </a:p>
        </p:txBody>
      </p:sp>
      <p:sp>
        <p:nvSpPr>
          <p:cNvPr id="247" name="Google Shape;247;p36"/>
          <p:cNvSpPr/>
          <p:nvPr/>
        </p:nvSpPr>
        <p:spPr>
          <a:xfrm rot="-747029">
            <a:off x="7179393" y="3102074"/>
            <a:ext cx="1785285" cy="7989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48" name="Google Shape;248;p36"/>
          <p:cNvSpPr/>
          <p:nvPr/>
        </p:nvSpPr>
        <p:spPr>
          <a:xfrm flipH="1" rot="747029">
            <a:off x="5485279" y="3102074"/>
            <a:ext cx="1785285" cy="7989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nvGrpSpPr>
          <p:cNvPr id="249" name="Google Shape;249;p36"/>
          <p:cNvGrpSpPr/>
          <p:nvPr/>
        </p:nvGrpSpPr>
        <p:grpSpPr>
          <a:xfrm>
            <a:off x="6021473" y="3179499"/>
            <a:ext cx="2258195" cy="1707248"/>
            <a:chOff x="5796625" y="2541798"/>
            <a:chExt cx="1712700" cy="1230715"/>
          </a:xfrm>
        </p:grpSpPr>
        <p:sp>
          <p:nvSpPr>
            <p:cNvPr id="250" name="Google Shape;250;p36"/>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1" name="Google Shape;251;p36"/>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DA3</a:t>
              </a:r>
              <a:endParaRPr b="1" sz="1000">
                <a:solidFill>
                  <a:srgbClr val="5E5E5E"/>
                </a:solidFill>
                <a:latin typeface="Roboto"/>
                <a:ea typeface="Roboto"/>
                <a:cs typeface="Roboto"/>
                <a:sym typeface="Roboto"/>
              </a:endParaRPr>
            </a:p>
          </p:txBody>
        </p:sp>
        <p:sp>
          <p:nvSpPr>
            <p:cNvPr id="252" name="Google Shape;252;p36"/>
            <p:cNvSpPr/>
            <p:nvPr/>
          </p:nvSpPr>
          <p:spPr>
            <a:xfrm>
              <a:off x="5796625" y="3069013"/>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253" name="Google Shape;253;p36"/>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Present the proposed work in the form of a Research Paper including all the analysis and metrics</a:t>
              </a:r>
              <a:endParaRPr b="1" sz="1000">
                <a:solidFill>
                  <a:srgbClr val="5E5E5E"/>
                </a:solidFill>
              </a:endParaRPr>
            </a:p>
          </p:txBody>
        </p:sp>
        <p:sp>
          <p:nvSpPr>
            <p:cNvPr id="254" name="Google Shape;254;p36"/>
            <p:cNvSpPr/>
            <p:nvPr/>
          </p:nvSpPr>
          <p:spPr>
            <a:xfrm>
              <a:off x="6607975" y="3004364"/>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255" name="Google Shape;255;p36"/>
          <p:cNvSpPr/>
          <p:nvPr/>
        </p:nvSpPr>
        <p:spPr>
          <a:xfrm rot="-747029">
            <a:off x="3796308" y="3102074"/>
            <a:ext cx="1785285" cy="79898"/>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nvGrpSpPr>
          <p:cNvPr id="256" name="Google Shape;256;p36"/>
          <p:cNvGrpSpPr/>
          <p:nvPr/>
        </p:nvGrpSpPr>
        <p:grpSpPr>
          <a:xfrm>
            <a:off x="4369297" y="1374514"/>
            <a:ext cx="2258195" cy="1729496"/>
            <a:chOff x="4409300" y="1219942"/>
            <a:chExt cx="1712700" cy="1246754"/>
          </a:xfrm>
        </p:grpSpPr>
        <p:sp>
          <p:nvSpPr>
            <p:cNvPr id="257" name="Google Shape;257;p36"/>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8" name="Google Shape;258;p36"/>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Post DA2</a:t>
              </a:r>
              <a:endParaRPr b="1" sz="1000">
                <a:solidFill>
                  <a:srgbClr val="5E5E5E"/>
                </a:solidFill>
                <a:latin typeface="Roboto"/>
                <a:ea typeface="Roboto"/>
                <a:cs typeface="Roboto"/>
                <a:sym typeface="Roboto"/>
              </a:endParaRPr>
            </a:p>
          </p:txBody>
        </p:sp>
        <p:sp>
          <p:nvSpPr>
            <p:cNvPr id="259" name="Google Shape;259;p36"/>
            <p:cNvSpPr/>
            <p:nvPr/>
          </p:nvSpPr>
          <p:spPr>
            <a:xfrm>
              <a:off x="4409300" y="121994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260" name="Google Shape;260;p36"/>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61" name="Google Shape;261;p3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5E5E5E"/>
                  </a:solidFill>
                  <a:latin typeface="Roboto"/>
                  <a:ea typeface="Roboto"/>
                  <a:cs typeface="Roboto"/>
                  <a:sym typeface="Roboto"/>
                </a:rPr>
                <a:t>Select the most appropriate and well performing model(s) and build a system utilising that</a:t>
              </a:r>
              <a:endParaRPr b="1" sz="1000">
                <a:solidFill>
                  <a:srgbClr val="5E5E5E"/>
                </a:solidFill>
              </a:endParaRPr>
            </a:p>
          </p:txBody>
        </p:sp>
      </p:grpSp>
      <p:sp>
        <p:nvSpPr>
          <p:cNvPr id="262" name="Google Shape;262;p36"/>
          <p:cNvSpPr/>
          <p:nvPr/>
        </p:nvSpPr>
        <p:spPr>
          <a:xfrm flipH="1" rot="747029">
            <a:off x="2093040" y="3102074"/>
            <a:ext cx="1785285" cy="79898"/>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nvGrpSpPr>
          <p:cNvPr id="263" name="Google Shape;263;p36"/>
          <p:cNvGrpSpPr/>
          <p:nvPr/>
        </p:nvGrpSpPr>
        <p:grpSpPr>
          <a:xfrm>
            <a:off x="2712720" y="3179499"/>
            <a:ext cx="2258195" cy="1707248"/>
            <a:chOff x="3021975" y="2541798"/>
            <a:chExt cx="1712700" cy="1230715"/>
          </a:xfrm>
        </p:grpSpPr>
        <p:sp>
          <p:nvSpPr>
            <p:cNvPr id="264" name="Google Shape;264;p36"/>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1B786F"/>
                  </a:solidFill>
                  <a:latin typeface="Roboto"/>
                  <a:ea typeface="Roboto"/>
                  <a:cs typeface="Roboto"/>
                  <a:sym typeface="Roboto"/>
                </a:rPr>
                <a:t>DA2</a:t>
              </a:r>
              <a:endParaRPr b="1" sz="1000">
                <a:solidFill>
                  <a:srgbClr val="1B786F"/>
                </a:solidFill>
                <a:latin typeface="Roboto"/>
                <a:ea typeface="Roboto"/>
                <a:cs typeface="Roboto"/>
                <a:sym typeface="Roboto"/>
              </a:endParaRPr>
            </a:p>
          </p:txBody>
        </p:sp>
        <p:sp>
          <p:nvSpPr>
            <p:cNvPr id="265" name="Google Shape;265;p36"/>
            <p:cNvSpPr/>
            <p:nvPr/>
          </p:nvSpPr>
          <p:spPr>
            <a:xfrm rot="-1789476">
              <a:off x="3798091" y="2571072"/>
              <a:ext cx="160451" cy="160451"/>
            </a:xfrm>
            <a:prstGeom prst="ellipse">
              <a:avLst/>
            </a:prstGeom>
            <a:solidFill>
              <a:srgbClr val="FFFFFF"/>
            </a:solidFill>
            <a:ln cap="flat" cmpd="sng" w="38100">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66" name="Google Shape;266;p36"/>
            <p:cNvSpPr/>
            <p:nvPr/>
          </p:nvSpPr>
          <p:spPr>
            <a:xfrm>
              <a:off x="3021975" y="3069013"/>
              <a:ext cx="1712700" cy="703500"/>
            </a:xfrm>
            <a:prstGeom prst="roundRect">
              <a:avLst>
                <a:gd fmla="val 4485"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267" name="Google Shape;267;p36"/>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FFFFFF"/>
                  </a:solidFill>
                  <a:latin typeface="Roboto"/>
                  <a:ea typeface="Roboto"/>
                  <a:cs typeface="Roboto"/>
                  <a:sym typeface="Roboto"/>
                </a:rPr>
                <a:t>Select and appropriate dataset. Implement the possible methods to examine the performance of various models on the dataset</a:t>
              </a:r>
              <a:endParaRPr b="1" sz="1000">
                <a:solidFill>
                  <a:srgbClr val="FFFFFF"/>
                </a:solidFill>
              </a:endParaRPr>
            </a:p>
          </p:txBody>
        </p:sp>
        <p:sp>
          <p:nvSpPr>
            <p:cNvPr id="268" name="Google Shape;268;p36"/>
            <p:cNvSpPr/>
            <p:nvPr/>
          </p:nvSpPr>
          <p:spPr>
            <a:xfrm>
              <a:off x="3833325" y="3004364"/>
              <a:ext cx="90000" cy="67500"/>
            </a:xfrm>
            <a:prstGeom prst="triangle">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
        <p:nvSpPr>
          <p:cNvPr id="269" name="Google Shape;269;p36"/>
          <p:cNvSpPr/>
          <p:nvPr/>
        </p:nvSpPr>
        <p:spPr>
          <a:xfrm rot="-747029">
            <a:off x="413232" y="3102074"/>
            <a:ext cx="1785285" cy="79898"/>
          </a:xfrm>
          <a:prstGeom prst="roundRect">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nvGrpSpPr>
          <p:cNvPr id="270" name="Google Shape;270;p36"/>
          <p:cNvGrpSpPr/>
          <p:nvPr/>
        </p:nvGrpSpPr>
        <p:grpSpPr>
          <a:xfrm>
            <a:off x="1016060" y="1374514"/>
            <a:ext cx="2258195" cy="1729496"/>
            <a:chOff x="1637475" y="1219942"/>
            <a:chExt cx="1712700" cy="1246754"/>
          </a:xfrm>
        </p:grpSpPr>
        <p:sp>
          <p:nvSpPr>
            <p:cNvPr id="271" name="Google Shape;271;p36"/>
            <p:cNvSpPr/>
            <p:nvPr/>
          </p:nvSpPr>
          <p:spPr>
            <a:xfrm>
              <a:off x="1637475" y="1219942"/>
              <a:ext cx="1712700" cy="703500"/>
            </a:xfrm>
            <a:prstGeom prst="roundRect">
              <a:avLst>
                <a:gd fmla="val 4485"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
          <p:nvSpPr>
            <p:cNvPr id="272" name="Google Shape;272;p36"/>
            <p:cNvSpPr txBox="1"/>
            <p:nvPr/>
          </p:nvSpPr>
          <p:spPr>
            <a:xfrm>
              <a:off x="2144544"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1B786F"/>
                  </a:solidFill>
                  <a:latin typeface="Roboto"/>
                  <a:ea typeface="Roboto"/>
                  <a:cs typeface="Roboto"/>
                  <a:sym typeface="Roboto"/>
                </a:rPr>
                <a:t>DA1</a:t>
              </a:r>
              <a:endParaRPr b="1" sz="1000">
                <a:solidFill>
                  <a:srgbClr val="1B786F"/>
                </a:solidFill>
                <a:latin typeface="Roboto"/>
                <a:ea typeface="Roboto"/>
                <a:cs typeface="Roboto"/>
                <a:sym typeface="Roboto"/>
              </a:endParaRPr>
            </a:p>
          </p:txBody>
        </p:sp>
        <p:sp>
          <p:nvSpPr>
            <p:cNvPr id="273" name="Google Shape;273;p36"/>
            <p:cNvSpPr/>
            <p:nvPr/>
          </p:nvSpPr>
          <p:spPr>
            <a:xfrm rot="10800000">
              <a:off x="2448800" y="1919036"/>
              <a:ext cx="90000" cy="67500"/>
            </a:xfrm>
            <a:prstGeom prst="triangle">
              <a:avLst>
                <a:gd fmla="val 50000" name="adj"/>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74" name="Google Shape;274;p36"/>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rgbClr val="FFFFFF"/>
                  </a:solidFill>
                  <a:latin typeface="Roboto"/>
                  <a:ea typeface="Roboto"/>
                  <a:cs typeface="Roboto"/>
                  <a:sym typeface="Roboto"/>
                </a:rPr>
                <a:t>Perform Literature survey to analyse the possible applications and research gaps in the selected field of study</a:t>
              </a:r>
              <a:endParaRPr b="1" sz="1000">
                <a:solidFill>
                  <a:srgbClr val="FFFFFF"/>
                </a:solidFill>
              </a:endParaRPr>
            </a:p>
          </p:txBody>
        </p:sp>
        <p:sp>
          <p:nvSpPr>
            <p:cNvPr id="275" name="Google Shape;275;p36"/>
            <p:cNvSpPr/>
            <p:nvPr/>
          </p:nvSpPr>
          <p:spPr>
            <a:xfrm rot="-1789476">
              <a:off x="2410765" y="2276970"/>
              <a:ext cx="160451" cy="160451"/>
            </a:xfrm>
            <a:prstGeom prst="ellipse">
              <a:avLst/>
            </a:prstGeom>
            <a:solidFill>
              <a:srgbClr val="FFFFFF"/>
            </a:solidFill>
            <a:ln cap="flat" cmpd="sng" w="38100">
              <a:solidFill>
                <a:srgbClr val="1B78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281" name="Google Shape;281;p37"/>
          <p:cNvSpPr txBox="1"/>
          <p:nvPr>
            <p:ph idx="1" type="body"/>
          </p:nvPr>
        </p:nvSpPr>
        <p:spPr>
          <a:xfrm>
            <a:off x="727650" y="1853850"/>
            <a:ext cx="8071800" cy="22611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SzPts val="1500"/>
              <a:buChar char="●"/>
            </a:pPr>
            <a:r>
              <a:rPr lang="en" sz="1500"/>
              <a:t>This study explores advanced image processing and deep learning for image classification and segmentation. </a:t>
            </a:r>
            <a:endParaRPr sz="1500"/>
          </a:p>
          <a:p>
            <a:pPr indent="-323850" lvl="0" marL="457200" rtl="0" algn="l">
              <a:lnSpc>
                <a:spcPct val="105000"/>
              </a:lnSpc>
              <a:spcBef>
                <a:spcPts val="0"/>
              </a:spcBef>
              <a:spcAft>
                <a:spcPts val="0"/>
              </a:spcAft>
              <a:buSzPts val="1500"/>
              <a:buChar char="●"/>
            </a:pPr>
            <a:r>
              <a:rPr lang="en" sz="1500"/>
              <a:t>Morphological operations and histogram equalization improved image refinement and contrast. </a:t>
            </a:r>
            <a:endParaRPr sz="1500"/>
          </a:p>
          <a:p>
            <a:pPr indent="-323850" lvl="0" marL="457200" rtl="0" algn="l">
              <a:lnSpc>
                <a:spcPct val="105000"/>
              </a:lnSpc>
              <a:spcBef>
                <a:spcPts val="0"/>
              </a:spcBef>
              <a:spcAft>
                <a:spcPts val="0"/>
              </a:spcAft>
              <a:buSzPts val="1500"/>
              <a:buChar char="●"/>
            </a:pPr>
            <a:r>
              <a:rPr lang="en" sz="1500"/>
              <a:t>Canny edge detection efficiently identified edges. </a:t>
            </a:r>
            <a:endParaRPr sz="1500"/>
          </a:p>
          <a:p>
            <a:pPr indent="-323850" lvl="0" marL="457200" rtl="0" algn="l">
              <a:lnSpc>
                <a:spcPct val="105000"/>
              </a:lnSpc>
              <a:spcBef>
                <a:spcPts val="0"/>
              </a:spcBef>
              <a:spcAft>
                <a:spcPts val="0"/>
              </a:spcAft>
              <a:buSzPts val="1500"/>
              <a:buChar char="●"/>
            </a:pPr>
            <a:r>
              <a:rPr lang="en" sz="1500"/>
              <a:t>For snow patch isolation, combined techniques created binary images highlighting snow-covered areas. </a:t>
            </a:r>
            <a:endParaRPr sz="1500"/>
          </a:p>
          <a:p>
            <a:pPr indent="-323850" lvl="0" marL="457200" rtl="0" algn="l">
              <a:lnSpc>
                <a:spcPct val="105000"/>
              </a:lnSpc>
              <a:spcBef>
                <a:spcPts val="0"/>
              </a:spcBef>
              <a:spcAft>
                <a:spcPts val="0"/>
              </a:spcAft>
              <a:buSzPts val="1500"/>
              <a:buChar char="●"/>
            </a:pPr>
            <a:r>
              <a:rPr lang="en" sz="1500"/>
              <a:t>In transfer learning comparisons, DenseNet excelled with a 0.92 accuracy in multi-class classification, outperforming VGG16, MobileNetV3, and EfficientNetB0.</a:t>
            </a:r>
            <a:endParaRPr sz="1500"/>
          </a:p>
          <a:p>
            <a:pPr indent="-323850" lvl="0" marL="457200" rtl="0" algn="l">
              <a:lnSpc>
                <a:spcPct val="105000"/>
              </a:lnSpc>
              <a:spcBef>
                <a:spcPts val="0"/>
              </a:spcBef>
              <a:spcAft>
                <a:spcPts val="0"/>
              </a:spcAft>
              <a:buSzPts val="1500"/>
              <a:buChar char="●"/>
            </a:pPr>
            <a:r>
              <a:rPr lang="en" sz="1500"/>
              <a:t> Integrating these techniques with pre-trained CNNs provides a powerful framework for accurate and efficient image analysis, applicable in various fields.</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251000" y="568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87" name="Google Shape;287;p38"/>
          <p:cNvSpPr txBox="1"/>
          <p:nvPr>
            <p:ph idx="1" type="body"/>
          </p:nvPr>
        </p:nvSpPr>
        <p:spPr>
          <a:xfrm>
            <a:off x="97875" y="1263300"/>
            <a:ext cx="8829900" cy="3699600"/>
          </a:xfrm>
          <a:prstGeom prst="rect">
            <a:avLst/>
          </a:prstGeom>
        </p:spPr>
        <p:txBody>
          <a:bodyPr anchorCtr="0" anchor="t" bIns="91425" lIns="91425" spcFirstLastPara="1" rIns="91425" wrap="square" tIns="91425">
            <a:noAutofit/>
          </a:bodyPr>
          <a:lstStyle/>
          <a:p>
            <a:pPr indent="-273050" lvl="0" marL="457200" rtl="0" algn="just">
              <a:lnSpc>
                <a:spcPct val="100000"/>
              </a:lnSpc>
              <a:spcBef>
                <a:spcPts val="0"/>
              </a:spcBef>
              <a:spcAft>
                <a:spcPts val="0"/>
              </a:spcAft>
              <a:buSzPts val="700"/>
              <a:buChar char="●"/>
            </a:pPr>
            <a:r>
              <a:rPr lang="en" sz="700">
                <a:solidFill>
                  <a:srgbClr val="000000"/>
                </a:solidFill>
              </a:rPr>
              <a:t>El-Rashidy, M.A. (2022). An efficient and portable solar cell defect detection system. Neural Computing and Applications, 34, 18497–18509. </a:t>
            </a:r>
            <a:r>
              <a:rPr lang="en" sz="700" u="sng">
                <a:solidFill>
                  <a:srgbClr val="1155CC"/>
                </a:solidFill>
                <a:hlinkClick r:id="rId3">
                  <a:extLst>
                    <a:ext uri="{A12FA001-AC4F-418D-AE19-62706E023703}">
                      <ahyp:hlinkClr val="tx"/>
                    </a:ext>
                  </a:extLst>
                </a:hlinkClick>
              </a:rPr>
              <a:t>https://doi.org/10.1007/s00521-022-07464-2</a:t>
            </a:r>
            <a:r>
              <a:rPr lang="en" sz="700">
                <a:solidFill>
                  <a:srgbClr val="000000"/>
                </a:solidFill>
              </a:rPr>
              <a:t>.  Published: June 18, 2022.</a:t>
            </a:r>
            <a:endParaRPr sz="700">
              <a:solidFill>
                <a:srgbClr val="000000"/>
              </a:solidFill>
            </a:endParaRPr>
          </a:p>
          <a:p>
            <a:pPr indent="-273050" lvl="0" marL="457200" rtl="0" algn="just">
              <a:lnSpc>
                <a:spcPct val="100000"/>
              </a:lnSpc>
              <a:spcBef>
                <a:spcPts val="0"/>
              </a:spcBef>
              <a:spcAft>
                <a:spcPts val="0"/>
              </a:spcAft>
              <a:buSzPts val="700"/>
              <a:buChar char="●"/>
            </a:pPr>
            <a:r>
              <a:rPr lang="en" sz="700">
                <a:solidFill>
                  <a:srgbClr val="000000"/>
                </a:solidFill>
              </a:rPr>
              <a:t>Di Tommaso, A., Betti, A., Fontanelli, G., &amp; Michelozzi, B. (2022). A multi-stage model based on YOLOv3 for defect detection in PV panels based on IR and visible imaging by unmanned aerial vehicle. Renewable Energy, 193. </a:t>
            </a:r>
            <a:r>
              <a:rPr lang="en" sz="700" u="sng">
                <a:solidFill>
                  <a:srgbClr val="1155CC"/>
                </a:solidFill>
                <a:hlinkClick r:id="rId4">
                  <a:extLst>
                    <a:ext uri="{A12FA001-AC4F-418D-AE19-62706E023703}">
                      <ahyp:hlinkClr val="tx"/>
                    </a:ext>
                  </a:extLst>
                </a:hlinkClick>
              </a:rPr>
              <a:t>https://doi.org/10.1016/j.renene.2022.04.046</a:t>
            </a:r>
            <a:endParaRPr sz="700">
              <a:solidFill>
                <a:srgbClr val="000000"/>
              </a:solidFill>
            </a:endParaRPr>
          </a:p>
          <a:p>
            <a:pPr indent="-273050" lvl="0" marL="457200" rtl="0" algn="just">
              <a:lnSpc>
                <a:spcPct val="100000"/>
              </a:lnSpc>
              <a:spcBef>
                <a:spcPts val="0"/>
              </a:spcBef>
              <a:spcAft>
                <a:spcPts val="0"/>
              </a:spcAft>
              <a:buClr>
                <a:srgbClr val="000000"/>
              </a:buClr>
              <a:buSzPts val="700"/>
              <a:buChar char="●"/>
            </a:pPr>
            <a:r>
              <a:rPr lang="en" sz="700">
                <a:solidFill>
                  <a:srgbClr val="000000"/>
                </a:solidFill>
              </a:rPr>
              <a:t>Umar, S., Qureshi, M.S., &amp; Nawaz, M.U. (2024). Thermal imaging and AI in solar panel defect identification. *International Journal of Advanced Engineering Technologies and Innovations*, 1(3), 73.</a:t>
            </a:r>
            <a:endParaRPr sz="700">
              <a:solidFill>
                <a:srgbClr val="000000"/>
              </a:solidFill>
            </a:endParaRPr>
          </a:p>
          <a:p>
            <a:pPr indent="-273050" lvl="0" marL="457200" rtl="0" algn="just">
              <a:lnSpc>
                <a:spcPct val="100000"/>
              </a:lnSpc>
              <a:spcBef>
                <a:spcPts val="0"/>
              </a:spcBef>
              <a:spcAft>
                <a:spcPts val="0"/>
              </a:spcAft>
              <a:buSzPts val="700"/>
              <a:buChar char="●"/>
            </a:pPr>
            <a:r>
              <a:rPr lang="en" sz="700">
                <a:solidFill>
                  <a:srgbClr val="000000"/>
                </a:solidFill>
              </a:rPr>
              <a:t>Wang, X., Yang, W., Qin, B., Wei, K., Ma, Y., &amp; Zhang, D. (2022). Intelligent monitoring of photovoltaic panels based on infrared detection. Energy Reports, 8, 5005-5015. </a:t>
            </a:r>
            <a:r>
              <a:rPr lang="en" sz="700" u="sng">
                <a:solidFill>
                  <a:srgbClr val="1155CC"/>
                </a:solidFill>
                <a:hlinkClick r:id="rId5">
                  <a:extLst>
                    <a:ext uri="{A12FA001-AC4F-418D-AE19-62706E023703}">
                      <ahyp:hlinkClr val="tx"/>
                    </a:ext>
                  </a:extLst>
                </a:hlinkClick>
              </a:rPr>
              <a:t>https://doi.org/10.1016/j.egyr</a:t>
            </a:r>
            <a:r>
              <a:rPr lang="en" sz="700">
                <a:solidFill>
                  <a:srgbClr val="000000"/>
                </a:solidFill>
              </a:rPr>
              <a:t>. 2022.03.173.</a:t>
            </a:r>
            <a:endParaRPr sz="700">
              <a:solidFill>
                <a:srgbClr val="000000"/>
              </a:solidFill>
            </a:endParaRPr>
          </a:p>
          <a:p>
            <a:pPr indent="-273050" lvl="0" marL="457200" rtl="0" algn="just">
              <a:lnSpc>
                <a:spcPct val="100000"/>
              </a:lnSpc>
              <a:spcBef>
                <a:spcPts val="0"/>
              </a:spcBef>
              <a:spcAft>
                <a:spcPts val="0"/>
              </a:spcAft>
              <a:buSzPts val="700"/>
              <a:buChar char="●"/>
            </a:pPr>
            <a:r>
              <a:rPr lang="en" sz="700">
                <a:solidFill>
                  <a:srgbClr val="000000"/>
                </a:solidFill>
              </a:rPr>
              <a:t>Kim, S.Y., Ganesan, K., Söderman, C., et al. (2023). Spatial distribution of solar PV deployment: an application of the region-based convolutional neural network. EPJ Data Science, 12, 25. </a:t>
            </a:r>
            <a:r>
              <a:rPr lang="en" sz="700" u="sng">
                <a:solidFill>
                  <a:srgbClr val="1155CC"/>
                </a:solidFill>
                <a:hlinkClick r:id="rId6">
                  <a:extLst>
                    <a:ext uri="{A12FA001-AC4F-418D-AE19-62706E023703}">
                      <ahyp:hlinkClr val="tx"/>
                    </a:ext>
                  </a:extLst>
                </a:hlinkClick>
              </a:rPr>
              <a:t>https://doi.org/10.1140/epjds/s13688-023-00399-1</a:t>
            </a:r>
            <a:r>
              <a:rPr lang="en" sz="700">
                <a:solidFill>
                  <a:srgbClr val="000000"/>
                </a:solidFill>
              </a:rPr>
              <a:t>.</a:t>
            </a:r>
            <a:endParaRPr sz="700">
              <a:solidFill>
                <a:srgbClr val="000000"/>
              </a:solidFill>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M. R. Rahman, S. Tabassum, E. Haque, M. M. Nishat, F. Faisal and E. Hossain, "CNN-based Deep Learning Approach for Micro-crack Detection of Solar Panels," </a:t>
            </a:r>
            <a:r>
              <a:rPr lang="en" sz="700">
                <a:solidFill>
                  <a:srgbClr val="333333"/>
                </a:solidFill>
              </a:rPr>
              <a:t>2021 3rd International Conference on Sustainable Technologies for Industry 4.0 (STI)</a:t>
            </a:r>
            <a:r>
              <a:rPr lang="en" sz="700">
                <a:solidFill>
                  <a:srgbClr val="333333"/>
                </a:solidFill>
                <a:highlight>
                  <a:srgbClr val="FFFFFF"/>
                </a:highlight>
              </a:rPr>
              <a:t>, Dhaka, Bangladesh, 2021, pp. 1-6, doi: 10.1109/STI53101.2021.9732592.</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Ukiwe, E.K., Adeshina, S.A., Jacob, T. et al. Deep learning model for detection of hotspots using infrared thermographic images of electrical installations. Journal of Electrical Systems and Information Technology 11, 24 (2024). </a:t>
            </a:r>
            <a:r>
              <a:rPr lang="en" sz="700" u="sng">
                <a:solidFill>
                  <a:srgbClr val="1155CC"/>
                </a:solidFill>
                <a:highlight>
                  <a:srgbClr val="FFFFFF"/>
                </a:highlight>
                <a:hlinkClick r:id="rId7">
                  <a:extLst>
                    <a:ext uri="{A12FA001-AC4F-418D-AE19-62706E023703}">
                      <ahyp:hlinkClr val="tx"/>
                    </a:ext>
                  </a:extLst>
                </a:hlinkClick>
              </a:rPr>
              <a:t>https://doi.org/10.1186/s43067-024-00148-y</a:t>
            </a:r>
            <a:r>
              <a:rPr lang="en" sz="700">
                <a:solidFill>
                  <a:srgbClr val="333333"/>
                </a:solidFill>
                <a:highlight>
                  <a:srgbClr val="FFFFFF"/>
                </a:highlight>
              </a:rPr>
              <a:t>. </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El-Shahat, D., Tolba, A., Abouhawwash, M. et al. Machine learning and deep learning models based grid search cross-validation for short-term solar irradiance forecasting. J Big Data 11, 134 (2024). </a:t>
            </a:r>
            <a:r>
              <a:rPr lang="en" sz="700" u="sng">
                <a:solidFill>
                  <a:srgbClr val="1155CC"/>
                </a:solidFill>
                <a:highlight>
                  <a:srgbClr val="FFFFFF"/>
                </a:highlight>
                <a:hlinkClick r:id="rId8">
                  <a:extLst>
                    <a:ext uri="{A12FA001-AC4F-418D-AE19-62706E023703}">
                      <ahyp:hlinkClr val="tx"/>
                    </a:ext>
                  </a:extLst>
                </a:hlinkClick>
              </a:rPr>
              <a:t>https://doi.org/10.1186/s40537-024-00991-w</a:t>
            </a:r>
            <a:r>
              <a:rPr lang="en" sz="700">
                <a:solidFill>
                  <a:srgbClr val="333333"/>
                </a:solidFill>
                <a:highlight>
                  <a:srgbClr val="FFFFFF"/>
                </a:highlight>
              </a:rPr>
              <a:t>.</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Kirubakaran, V., Preethi, D. M. D., Arunachalam, U., Rao, Y. K. S. S., Gatasheh, M. K., Hoda, N., &amp; Anbese, E. M. (2022). Infrared thermal images of solar PV panels for fault identification using image processing technique. The Scientific World Journal, 2022, Article ID 6427076. </a:t>
            </a:r>
            <a:r>
              <a:rPr lang="en" sz="700" u="sng">
                <a:solidFill>
                  <a:srgbClr val="1155CC"/>
                </a:solidFill>
                <a:highlight>
                  <a:srgbClr val="FFFFFF"/>
                </a:highlight>
                <a:hlinkClick r:id="rId9">
                  <a:extLst>
                    <a:ext uri="{A12FA001-AC4F-418D-AE19-62706E023703}">
                      <ahyp:hlinkClr val="tx"/>
                    </a:ext>
                  </a:extLst>
                </a:hlinkClick>
              </a:rPr>
              <a:t>https://doi.org/10.1155/2022/6427076</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Liao, K. C. and Lu, J. H. (2020). Using Matlab real-time image analysis for solar panel fault detection with UAV. Journal of Physics: Conference Series, 1509, 012010. The 10th Asian-Pacific Conference on Aerospace Technology and Science &amp; The 4th Asian Joint Symposium on Aerospace Engineering (APCATS'2019 / AJSAE'2019), 28-31 August 2019, National Chiao Tung University, Hsin Chu, Taiwan. </a:t>
            </a:r>
            <a:r>
              <a:rPr lang="en" sz="700" u="sng">
                <a:solidFill>
                  <a:srgbClr val="1155CC"/>
                </a:solidFill>
                <a:highlight>
                  <a:srgbClr val="FFFFFF"/>
                </a:highlight>
                <a:hlinkClick r:id="rId10">
                  <a:extLst>
                    <a:ext uri="{A12FA001-AC4F-418D-AE19-62706E023703}">
                      <ahyp:hlinkClr val="tx"/>
                    </a:ext>
                  </a:extLst>
                </a:hlinkClick>
              </a:rPr>
              <a:t>https://doi.org/10.1088/1742-6596/1509/1/012010</a:t>
            </a:r>
            <a:endParaRPr sz="700">
              <a:solidFill>
                <a:srgbClr val="333333"/>
              </a:solidFill>
              <a:highlight>
                <a:srgbClr val="FFFFFF"/>
              </a:highlight>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AlMarzooqi, H. (2023). Defect Detection of Photovoltaic Panels by Image Processing. Rochester Institute of Technology.</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​​Zhang, X., &amp; Araji, M. T. (2023). Snow loss modeling for solar modules using image processing and deep learning. Sustainable Energy, Grids and Networks, 34, 101036. </a:t>
            </a:r>
            <a:r>
              <a:rPr lang="en" sz="700" u="sng">
                <a:solidFill>
                  <a:srgbClr val="1155CC"/>
                </a:solidFill>
                <a:highlight>
                  <a:srgbClr val="FFFFFF"/>
                </a:highlight>
                <a:hlinkClick r:id="rId11">
                  <a:extLst>
                    <a:ext uri="{A12FA001-AC4F-418D-AE19-62706E023703}">
                      <ahyp:hlinkClr val="tx"/>
                    </a:ext>
                  </a:extLst>
                </a:hlinkClick>
              </a:rPr>
              <a:t>https://doi.org/10.1016/j.segan.2023.101036</a:t>
            </a:r>
            <a:r>
              <a:rPr lang="en" sz="700">
                <a:solidFill>
                  <a:srgbClr val="333333"/>
                </a:solidFill>
                <a:highlight>
                  <a:srgbClr val="FFFFFF"/>
                </a:highlight>
              </a:rPr>
              <a:t>.</a:t>
            </a:r>
            <a:endParaRPr sz="700">
              <a:solidFill>
                <a:srgbClr val="333333"/>
              </a:solidFill>
              <a:highlight>
                <a:srgbClr val="FFFFFF"/>
              </a:highlight>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Patel, A.V., McLauchlan, L., &amp; Mehrubeoglu, M. (2024). Defect Detection in PV Arrays Using Image Processing. Department of Electrical Engineering and Computer Science, Texas A&amp;M University-Kingsville, Kingsville, Texas, USA</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222222"/>
                </a:solidFill>
                <a:highlight>
                  <a:srgbClr val="FFFFFF"/>
                </a:highlight>
              </a:rPr>
              <a:t>Hu, X., Du, Z. &amp; Wang, F. Research on detection method of photovoltaic cell surface dirt based on image processing technology. Sci Rep 14, 16842 (2024). </a:t>
            </a:r>
            <a:r>
              <a:rPr lang="en" sz="700" u="sng">
                <a:solidFill>
                  <a:srgbClr val="1155CC"/>
                </a:solidFill>
                <a:highlight>
                  <a:srgbClr val="FFFFFF"/>
                </a:highlight>
                <a:hlinkClick r:id="rId12">
                  <a:extLst>
                    <a:ext uri="{A12FA001-AC4F-418D-AE19-62706E023703}">
                      <ahyp:hlinkClr val="tx"/>
                    </a:ext>
                  </a:extLst>
                </a:hlinkClick>
              </a:rPr>
              <a:t>https://doi.org/10.1038/s41598-024-68052-z</a:t>
            </a:r>
            <a:endParaRPr sz="700">
              <a:solidFill>
                <a:srgbClr val="222222"/>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222222"/>
                </a:solidFill>
                <a:highlight>
                  <a:srgbClr val="FFFFFF"/>
                </a:highlight>
              </a:rPr>
              <a:t>Vlaminck, M., Heidbuchel, R., Philips, W., &amp; Luong, H. (2022). Region-Based CNN for Anomaly Detection in PV Power Plants Using Aerial Imagery. Sensors, 22(3), 1244. </a:t>
            </a:r>
            <a:r>
              <a:rPr lang="en" sz="700" u="sng">
                <a:solidFill>
                  <a:srgbClr val="1155CC"/>
                </a:solidFill>
                <a:highlight>
                  <a:srgbClr val="FFFFFF"/>
                </a:highlight>
                <a:hlinkClick r:id="rId13">
                  <a:extLst>
                    <a:ext uri="{A12FA001-AC4F-418D-AE19-62706E023703}">
                      <ahyp:hlinkClr val="tx"/>
                    </a:ext>
                  </a:extLst>
                </a:hlinkClick>
              </a:rPr>
              <a:t>https://doi.org/10.3390/s22031244</a:t>
            </a:r>
            <a:r>
              <a:rPr lang="en" sz="700">
                <a:solidFill>
                  <a:srgbClr val="222222"/>
                </a:solidFill>
                <a:highlight>
                  <a:srgbClr val="FFFFFF"/>
                </a:highlight>
              </a:rPr>
              <a:t>.</a:t>
            </a:r>
            <a:endParaRPr sz="700">
              <a:solidFill>
                <a:srgbClr val="222222"/>
              </a:solidFill>
              <a:highlight>
                <a:srgbClr val="FFFFFF"/>
              </a:highlight>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M. Zhang and L. Yin, "Solar Cell Surface Defect Detection Based on Improved YOLO v5," in IEEE Access, vol. 10, pp. 80804-80815, 2022, doi: 10.1109/ACCESS.2022.3195901.</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Prabhakaran, S., Uthra, R. A., &amp; Preetharoselyn, J. (2023). Deep learning-based model for defect detection and localization on photovoltaic panels. Computer Systems Science &amp; Engineering, </a:t>
            </a:r>
            <a:r>
              <a:rPr lang="en" sz="700" u="sng">
                <a:solidFill>
                  <a:srgbClr val="1155CC"/>
                </a:solidFill>
                <a:highlight>
                  <a:srgbClr val="FFFFFF"/>
                </a:highlight>
                <a:hlinkClick r:id="rId14">
                  <a:extLst>
                    <a:ext uri="{A12FA001-AC4F-418D-AE19-62706E023703}">
                      <ahyp:hlinkClr val="tx"/>
                    </a:ext>
                  </a:extLst>
                </a:hlinkClick>
              </a:rPr>
              <a:t>https://doi.org/10.32604/csse.2023.028898</a:t>
            </a:r>
            <a:r>
              <a:rPr lang="en" sz="700">
                <a:solidFill>
                  <a:srgbClr val="333333"/>
                </a:solidFill>
                <a:highlight>
                  <a:srgbClr val="FFFFFF"/>
                </a:highlight>
              </a:rPr>
              <a:t>.</a:t>
            </a:r>
            <a:endParaRPr sz="700">
              <a:solidFill>
                <a:srgbClr val="333333"/>
              </a:solidFill>
              <a:highlight>
                <a:srgbClr val="FFFFFF"/>
              </a:highlight>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S. Salamanca, P. Merchán and I. García, "On the detection of solar panels by image processing techniques," 2017 25th Mediterranean Conference on Control and Automation (MED), Valletta, Malta, 2017, pp. 478-483, doi: 10.1109/MED.2017.7984163.</a:t>
            </a:r>
            <a:endParaRPr sz="700">
              <a:solidFill>
                <a:srgbClr val="333333"/>
              </a:solidFill>
              <a:highlight>
                <a:srgbClr val="FFFFFF"/>
              </a:highlight>
            </a:endParaRPr>
          </a:p>
          <a:p>
            <a:pPr indent="-273050" lvl="0" marL="457200" rtl="0" algn="just">
              <a:lnSpc>
                <a:spcPct val="100000"/>
              </a:lnSpc>
              <a:spcBef>
                <a:spcPts val="0"/>
              </a:spcBef>
              <a:spcAft>
                <a:spcPts val="0"/>
              </a:spcAft>
              <a:buClr>
                <a:srgbClr val="333333"/>
              </a:buClr>
              <a:buSzPts val="700"/>
              <a:buChar char="●"/>
            </a:pPr>
            <a:r>
              <a:rPr lang="en" sz="700">
                <a:solidFill>
                  <a:srgbClr val="333333"/>
                </a:solidFill>
                <a:highlight>
                  <a:srgbClr val="FFFFFF"/>
                </a:highlight>
              </a:rPr>
              <a:t>Natarajan, K., Bala, P.K., &amp; Sampath, V. (2020). Fault Detection of Solar PV System Using SVM and Thermal Image Processing. International Journal of Renewable Energy Research (IJRER), 10(2).</a:t>
            </a:r>
            <a:endParaRPr sz="700">
              <a:solidFill>
                <a:srgbClr val="333333"/>
              </a:solidFill>
              <a:highlight>
                <a:srgbClr val="FFFFFF"/>
              </a:highlight>
            </a:endParaRPr>
          </a:p>
          <a:p>
            <a:pPr indent="-273050" lvl="0" marL="457200" rtl="0" algn="just">
              <a:lnSpc>
                <a:spcPct val="100000"/>
              </a:lnSpc>
              <a:spcBef>
                <a:spcPts val="0"/>
              </a:spcBef>
              <a:spcAft>
                <a:spcPts val="0"/>
              </a:spcAft>
              <a:buSzPts val="700"/>
              <a:buChar char="●"/>
            </a:pPr>
            <a:r>
              <a:rPr lang="en" sz="700">
                <a:solidFill>
                  <a:srgbClr val="333333"/>
                </a:solidFill>
                <a:highlight>
                  <a:srgbClr val="FFFFFF"/>
                </a:highlight>
              </a:rPr>
              <a:t>Anwar, S.A., Abdullah, M.Z. Micro-crack detection of multicrystalline solar cells featuring an improved anisotropic diffusion filter and image segmentation technique. J Image Video Proc 15, (2014). </a:t>
            </a:r>
            <a:r>
              <a:rPr lang="en" sz="700" u="sng">
                <a:solidFill>
                  <a:srgbClr val="1155CC"/>
                </a:solidFill>
                <a:highlight>
                  <a:srgbClr val="FFFFFF"/>
                </a:highlight>
                <a:hlinkClick r:id="rId15">
                  <a:extLst>
                    <a:ext uri="{A12FA001-AC4F-418D-AE19-62706E023703}">
                      <ahyp:hlinkClr val="tx"/>
                    </a:ext>
                  </a:extLst>
                </a:hlinkClick>
              </a:rPr>
              <a:t>https://doi.org/10.1186/1687-5281-2014-15</a:t>
            </a:r>
            <a:endParaRPr sz="700">
              <a:solidFill>
                <a:srgbClr val="333333"/>
              </a:solidFill>
              <a:highlight>
                <a:srgbClr val="FFFFFF"/>
              </a:highlight>
            </a:endParaRPr>
          </a:p>
          <a:p>
            <a:pPr indent="0" lvl="0" marL="457200" rtl="0" algn="l">
              <a:lnSpc>
                <a:spcPct val="100000"/>
              </a:lnSpc>
              <a:spcBef>
                <a:spcPts val="0"/>
              </a:spcBef>
              <a:spcAft>
                <a:spcPts val="1200"/>
              </a:spcAft>
              <a:buNone/>
            </a:pPr>
            <a:r>
              <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type="title"/>
          </p:nvPr>
        </p:nvSpPr>
        <p:spPr>
          <a:xfrm>
            <a:off x="3034350" y="2036550"/>
            <a:ext cx="3075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300"/>
              <a:t>Motivation</a:t>
            </a:r>
            <a:endParaRPr sz="2300"/>
          </a:p>
        </p:txBody>
      </p:sp>
      <p:sp>
        <p:nvSpPr>
          <p:cNvPr id="100" name="Google Shape;100;p15"/>
          <p:cNvSpPr txBox="1"/>
          <p:nvPr>
            <p:ph idx="1" type="body"/>
          </p:nvPr>
        </p:nvSpPr>
        <p:spPr>
          <a:xfrm>
            <a:off x="729450" y="2078875"/>
            <a:ext cx="7688700" cy="2808000"/>
          </a:xfrm>
          <a:prstGeom prst="rect">
            <a:avLst/>
          </a:prstGeom>
        </p:spPr>
        <p:txBody>
          <a:bodyPr anchorCtr="0" anchor="t" bIns="91425" lIns="91425" spcFirstLastPara="1" rIns="91425" wrap="square" tIns="91425">
            <a:normAutofit lnSpcReduction="20000"/>
          </a:bodyPr>
          <a:lstStyle/>
          <a:p>
            <a:pPr indent="-311150" lvl="0" marL="457200" rtl="0" algn="just">
              <a:lnSpc>
                <a:spcPct val="150000"/>
              </a:lnSpc>
              <a:spcBef>
                <a:spcPts val="0"/>
              </a:spcBef>
              <a:spcAft>
                <a:spcPts val="0"/>
              </a:spcAft>
              <a:buSzPts val="1300"/>
              <a:buChar char="●"/>
            </a:pPr>
            <a:r>
              <a:rPr lang="en"/>
              <a:t>The increasing reliance on solar energy underscores the need for effective fault detection in photovoltaic (PV) systems, as faults can significantly reduce efficiency and lead to power losses. </a:t>
            </a:r>
            <a:endParaRPr/>
          </a:p>
          <a:p>
            <a:pPr indent="-311150" lvl="0" marL="457200" rtl="0" algn="just">
              <a:lnSpc>
                <a:spcPct val="150000"/>
              </a:lnSpc>
              <a:spcBef>
                <a:spcPts val="0"/>
              </a:spcBef>
              <a:spcAft>
                <a:spcPts val="0"/>
              </a:spcAft>
              <a:buSzPts val="1300"/>
              <a:buChar char="●"/>
            </a:pPr>
            <a:r>
              <a:rPr lang="en"/>
              <a:t>Environmental factors such as temperature, dust, and shading contribute to the complexity of diagnosing these issues, making robust detection methods essential for maintaining system reliability. </a:t>
            </a:r>
            <a:endParaRPr/>
          </a:p>
          <a:p>
            <a:pPr indent="-311150" lvl="0" marL="457200" rtl="0" algn="just">
              <a:lnSpc>
                <a:spcPct val="150000"/>
              </a:lnSpc>
              <a:spcBef>
                <a:spcPts val="0"/>
              </a:spcBef>
              <a:spcAft>
                <a:spcPts val="0"/>
              </a:spcAft>
              <a:buSzPts val="1300"/>
              <a:buChar char="●"/>
            </a:pPr>
            <a:r>
              <a:rPr lang="en"/>
              <a:t>Recent advancements in technologies like infrared thermography and machine learning offer promising solutions for timely fault identification. </a:t>
            </a:r>
            <a:endParaRPr/>
          </a:p>
          <a:p>
            <a:pPr indent="-311150" lvl="0" marL="457200" rtl="0" algn="just">
              <a:lnSpc>
                <a:spcPct val="150000"/>
              </a:lnSpc>
              <a:spcBef>
                <a:spcPts val="0"/>
              </a:spcBef>
              <a:spcAft>
                <a:spcPts val="0"/>
              </a:spcAft>
              <a:buSzPts val="1300"/>
              <a:buChar char="●"/>
            </a:pPr>
            <a:r>
              <a:rPr lang="en"/>
              <a:t>Moreover, understanding the various types of defects—ranging from installation errors to environmental impacts—can enhance the longevity and performance of solar panels. </a:t>
            </a:r>
            <a:endParaRPr/>
          </a:p>
          <a:p>
            <a:pPr indent="-311150" lvl="0" marL="457200" rtl="0" algn="just">
              <a:lnSpc>
                <a:spcPct val="150000"/>
              </a:lnSpc>
              <a:spcBef>
                <a:spcPts val="0"/>
              </a:spcBef>
              <a:spcAft>
                <a:spcPts val="0"/>
              </a:spcAft>
              <a:buSzPts val="1300"/>
              <a:buChar char="●"/>
            </a:pPr>
            <a:r>
              <a:rPr lang="en"/>
              <a:t>This work aims to explore and consolidate these methodologies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rPr>
              <a:t>Objectives</a:t>
            </a:r>
            <a:endParaRPr sz="2300"/>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en"/>
              <a:t>The objective of this paper is to develop a framework for solar panel fault detection that leverages image processing, morphological analysis, deep learning, and object detection techniques. </a:t>
            </a:r>
            <a:endParaRPr/>
          </a:p>
          <a:p>
            <a:pPr indent="0" lvl="0" marL="0" rtl="0" algn="l">
              <a:lnSpc>
                <a:spcPct val="150000"/>
              </a:lnSpc>
              <a:spcBef>
                <a:spcPts val="1200"/>
              </a:spcBef>
              <a:spcAft>
                <a:spcPts val="0"/>
              </a:spcAft>
              <a:buNone/>
            </a:pPr>
            <a:r>
              <a:rPr lang="en"/>
              <a:t>By integrating these methodologies, the study aims to enhance the accuracy and efficiency of defect identification in photovoltaic systems. </a:t>
            </a:r>
            <a:endParaRPr/>
          </a:p>
          <a:p>
            <a:pPr indent="0" lvl="0" marL="0" rtl="0" algn="l">
              <a:lnSpc>
                <a:spcPct val="150000"/>
              </a:lnSpc>
              <a:spcBef>
                <a:spcPts val="1200"/>
              </a:spcBef>
              <a:spcAft>
                <a:spcPts val="1200"/>
              </a:spcAft>
              <a:buNone/>
            </a:pPr>
            <a:r>
              <a:rPr lang="en"/>
              <a:t>Specifically, the research seeks to create a robust automated system capable of detecting various faults, such as dust, discoloration, and electrical malfunctions, through detailed image analysis.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7650" y="57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Paper 1</a:t>
            </a:r>
            <a:endParaRPr/>
          </a:p>
        </p:txBody>
      </p:sp>
      <p:sp>
        <p:nvSpPr>
          <p:cNvPr id="112" name="Google Shape;112;p17"/>
          <p:cNvSpPr txBox="1"/>
          <p:nvPr>
            <p:ph idx="1" type="body"/>
          </p:nvPr>
        </p:nvSpPr>
        <p:spPr>
          <a:xfrm>
            <a:off x="727650" y="1420425"/>
            <a:ext cx="7688700" cy="3413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
              <a:t>Fault classification using deep learning based model and impact of dust accumulation on solar photovoltaic modules</a:t>
            </a:r>
            <a:endParaRPr b="1"/>
          </a:p>
          <a:p>
            <a:pPr indent="0" lvl="0" marL="0" rtl="0" algn="just">
              <a:spcBef>
                <a:spcPts val="1200"/>
              </a:spcBef>
              <a:spcAft>
                <a:spcPts val="0"/>
              </a:spcAft>
              <a:buNone/>
            </a:pPr>
            <a:r>
              <a:rPr lang="en"/>
              <a:t>Rahma Aman, M. Rizwan &amp; Astitva Kumar (2023)</a:t>
            </a:r>
            <a:endParaRPr/>
          </a:p>
          <a:p>
            <a:pPr indent="-311150" lvl="0" marL="457200" rtl="0" algn="just">
              <a:spcBef>
                <a:spcPts val="1200"/>
              </a:spcBef>
              <a:spcAft>
                <a:spcPts val="0"/>
              </a:spcAft>
              <a:buSzPts val="1300"/>
              <a:buChar char="●"/>
            </a:pPr>
            <a:r>
              <a:rPr lang="en"/>
              <a:t>This study investigates factors affecting solar panel performance, particularly the impact of dust accumulation on power generation. </a:t>
            </a:r>
            <a:endParaRPr/>
          </a:p>
          <a:p>
            <a:pPr indent="-311150" lvl="0" marL="457200" rtl="0" algn="just">
              <a:spcBef>
                <a:spcPts val="0"/>
              </a:spcBef>
              <a:spcAft>
                <a:spcPts val="0"/>
              </a:spcAft>
              <a:buSzPts val="1300"/>
              <a:buChar char="●"/>
            </a:pPr>
            <a:r>
              <a:rPr lang="en"/>
              <a:t>Dust reduces sunlight reaching photovoltaic (PV) modules, increases surface temperature, and can shorten panel life. </a:t>
            </a:r>
            <a:endParaRPr/>
          </a:p>
          <a:p>
            <a:pPr indent="-311150" lvl="0" marL="457200" rtl="0" algn="just">
              <a:spcBef>
                <a:spcPts val="0"/>
              </a:spcBef>
              <a:spcAft>
                <a:spcPts val="0"/>
              </a:spcAft>
              <a:buSzPts val="1300"/>
              <a:buChar char="●"/>
            </a:pPr>
            <a:r>
              <a:rPr lang="en"/>
              <a:t>Using a Fluke TiS60 Thermal Imager, hotspots caused by dust were detected, and images were classified using transfer learning methods with SqueezeNet and AlexNet, where AlexNet achieved a higher accuracy of 99.7%. </a:t>
            </a:r>
            <a:endParaRPr/>
          </a:p>
          <a:p>
            <a:pPr indent="-311150" lvl="0" marL="457200" rtl="0" algn="just">
              <a:spcBef>
                <a:spcPts val="0"/>
              </a:spcBef>
              <a:spcAft>
                <a:spcPts val="0"/>
              </a:spcAft>
              <a:buSzPts val="1300"/>
              <a:buChar char="●"/>
            </a:pPr>
            <a:r>
              <a:rPr lang="en"/>
              <a:t>A controlled experiment demonstrated that power loss varied with dust thickness and coverage area, with significant losses observed at higher levels of dust. </a:t>
            </a:r>
            <a:endParaRPr/>
          </a:p>
          <a:p>
            <a:pPr indent="-311150" lvl="0" marL="457200" rtl="0" algn="just">
              <a:spcBef>
                <a:spcPts val="0"/>
              </a:spcBef>
              <a:spcAft>
                <a:spcPts val="0"/>
              </a:spcAft>
              <a:buSzPts val="1300"/>
              <a:buChar char="●"/>
            </a:pPr>
            <a:r>
              <a:rPr lang="en"/>
              <a:t>The research aims to enhance PV inspection efficiency and accuracy in hotspot identification, while suggesting future work on developing more effective detection methods and strategies to mitigate dust effects on panels.</a:t>
            </a:r>
            <a:endParaRPr/>
          </a:p>
        </p:txBody>
      </p:sp>
      <p:sp>
        <p:nvSpPr>
          <p:cNvPr id="113" name="Google Shape;113;p17"/>
          <p:cNvSpPr txBox="1"/>
          <p:nvPr/>
        </p:nvSpPr>
        <p:spPr>
          <a:xfrm>
            <a:off x="-34350" y="4784650"/>
            <a:ext cx="921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https://www.researchgate.net/publication/370269806_Fault_classification_using_deep_learning_based_model_and_impact_of_dust_accumulation_on_solar_photovoltaic_modules</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1" type="body"/>
          </p:nvPr>
        </p:nvSpPr>
        <p:spPr>
          <a:xfrm>
            <a:off x="727650" y="1372050"/>
            <a:ext cx="7688700" cy="36453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b="1" lang="en"/>
              <a:t>Automatic Faults Detection of Photovoltaic Farms: solAIr, a Deep Learning-Based System for Thermal Images</a:t>
            </a:r>
            <a:endParaRPr b="1"/>
          </a:p>
          <a:p>
            <a:pPr indent="0" lvl="0" marL="0" rtl="0" algn="just">
              <a:lnSpc>
                <a:spcPct val="100000"/>
              </a:lnSpc>
              <a:spcBef>
                <a:spcPts val="1200"/>
              </a:spcBef>
              <a:spcAft>
                <a:spcPts val="0"/>
              </a:spcAft>
              <a:buNone/>
            </a:pPr>
            <a:r>
              <a:rPr lang="en"/>
              <a:t>Pierdicca, R., Paolanti, M., Felicetti, A., Piccinini, F., Zingaretti, P. (2020)</a:t>
            </a:r>
            <a:endParaRPr/>
          </a:p>
          <a:p>
            <a:pPr indent="-311150" lvl="0" marL="457200" rtl="0" algn="just">
              <a:lnSpc>
                <a:spcPct val="100000"/>
              </a:lnSpc>
              <a:spcBef>
                <a:spcPts val="1200"/>
              </a:spcBef>
              <a:spcAft>
                <a:spcPts val="0"/>
              </a:spcAft>
              <a:buSzPts val="1300"/>
              <a:buChar char="●"/>
            </a:pPr>
            <a:r>
              <a:rPr lang="en"/>
              <a:t>The increasing importance of renewable energy, particularly photovoltaic (PV) power plants, highlights the need for efficient health monitoring methods. </a:t>
            </a:r>
            <a:endParaRPr/>
          </a:p>
          <a:p>
            <a:pPr indent="-311150" lvl="0" marL="457200" rtl="0" algn="just">
              <a:lnSpc>
                <a:spcPct val="100000"/>
              </a:lnSpc>
              <a:spcBef>
                <a:spcPts val="0"/>
              </a:spcBef>
              <a:spcAft>
                <a:spcPts val="0"/>
              </a:spcAft>
              <a:buSzPts val="1300"/>
              <a:buChar char="●"/>
            </a:pPr>
            <a:r>
              <a:rPr lang="en"/>
              <a:t>The  solAIr system leverages AI and deep learning for anomaly detection in PV images captured by UAVs equipped with thermal infrared sensors. </a:t>
            </a:r>
            <a:endParaRPr/>
          </a:p>
          <a:p>
            <a:pPr indent="-311150" lvl="0" marL="457200" rtl="0" algn="just">
              <a:lnSpc>
                <a:spcPct val="100000"/>
              </a:lnSpc>
              <a:spcBef>
                <a:spcPts val="0"/>
              </a:spcBef>
              <a:spcAft>
                <a:spcPts val="0"/>
              </a:spcAft>
              <a:buSzPts val="1300"/>
              <a:buChar char="●"/>
            </a:pPr>
            <a:r>
              <a:rPr lang="en"/>
              <a:t>Utilizing Mask R-CNN for object detection and instance segmentation, the system was trained and evaluated on a publicly available thermal images dataset, comparing the performance of UNet, FPNet, and LinkNet based on IoU and Dice coefficients. </a:t>
            </a:r>
            <a:endParaRPr/>
          </a:p>
          <a:p>
            <a:pPr indent="-311150" lvl="0" marL="457200" rtl="0" algn="just">
              <a:lnSpc>
                <a:spcPct val="100000"/>
              </a:lnSpc>
              <a:spcBef>
                <a:spcPts val="0"/>
              </a:spcBef>
              <a:spcAft>
                <a:spcPts val="0"/>
              </a:spcAft>
              <a:buSzPts val="1300"/>
              <a:buChar char="●"/>
            </a:pPr>
            <a:r>
              <a:rPr lang="en"/>
              <a:t>Results indicated strong performance, with LinkNet excelling in the Jaccard index and UNet in the Dice index. </a:t>
            </a:r>
            <a:endParaRPr/>
          </a:p>
          <a:p>
            <a:pPr indent="-311150" lvl="0" marL="457200" rtl="0" algn="just">
              <a:lnSpc>
                <a:spcPct val="100000"/>
              </a:lnSpc>
              <a:spcBef>
                <a:spcPts val="0"/>
              </a:spcBef>
              <a:spcAft>
                <a:spcPts val="0"/>
              </a:spcAft>
              <a:buSzPts val="1300"/>
              <a:buChar char="●"/>
            </a:pPr>
            <a:r>
              <a:rPr lang="en"/>
              <a:t>The solAIr system enhances fault detection in large-scale PV plants, reducing inspection costs and errors, while introducing the novel application of instance segmentation in this field. </a:t>
            </a:r>
            <a:endParaRPr/>
          </a:p>
          <a:p>
            <a:pPr indent="-311150" lvl="0" marL="457200" rtl="0" algn="just">
              <a:lnSpc>
                <a:spcPct val="100000"/>
              </a:lnSpc>
              <a:spcBef>
                <a:spcPts val="0"/>
              </a:spcBef>
              <a:spcAft>
                <a:spcPts val="0"/>
              </a:spcAft>
              <a:buSzPts val="1300"/>
              <a:buChar char="●"/>
            </a:pPr>
            <a:r>
              <a:rPr lang="en"/>
              <a:t>Future improvements aim to enable multi-class segmentation, integrate GIS for operational activities, and facilitate real-time inspections through on-board UAV systems.</a:t>
            </a:r>
            <a:endParaRPr/>
          </a:p>
        </p:txBody>
      </p:sp>
      <p:sp>
        <p:nvSpPr>
          <p:cNvPr id="119" name="Google Shape;119;p18"/>
          <p:cNvSpPr txBox="1"/>
          <p:nvPr>
            <p:ph type="title"/>
          </p:nvPr>
        </p:nvSpPr>
        <p:spPr>
          <a:xfrm>
            <a:off x="727650" y="579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 Paper 2</a:t>
            </a:r>
            <a:endParaRPr/>
          </a:p>
        </p:txBody>
      </p:sp>
      <p:sp>
        <p:nvSpPr>
          <p:cNvPr id="120" name="Google Shape;120;p18"/>
          <p:cNvSpPr txBox="1"/>
          <p:nvPr/>
        </p:nvSpPr>
        <p:spPr>
          <a:xfrm>
            <a:off x="0" y="4866600"/>
            <a:ext cx="300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https://www.mdpi.com/1996-1073/13/24/6496</a:t>
            </a:r>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Literature Survey</a:t>
            </a:r>
            <a:endParaRPr sz="2300">
              <a:solidFill>
                <a:srgbClr val="000000"/>
              </a:solidFill>
            </a:endParaRPr>
          </a:p>
          <a:p>
            <a:pPr indent="0" lvl="0" marL="0" rtl="0" algn="l">
              <a:spcBef>
                <a:spcPts val="0"/>
              </a:spcBef>
              <a:spcAft>
                <a:spcPts val="0"/>
              </a:spcAft>
              <a:buNone/>
            </a:pPr>
            <a:r>
              <a:t/>
            </a:r>
            <a:endParaRPr sz="2300">
              <a:solidFill>
                <a:srgbClr val="000000"/>
              </a:solidFill>
            </a:endParaRPr>
          </a:p>
        </p:txBody>
      </p:sp>
      <p:graphicFrame>
        <p:nvGraphicFramePr>
          <p:cNvPr id="126" name="Google Shape;126;p19"/>
          <p:cNvGraphicFramePr/>
          <p:nvPr/>
        </p:nvGraphicFramePr>
        <p:xfrm>
          <a:off x="0" y="589575"/>
          <a:ext cx="3000000" cy="3000000"/>
        </p:xfrm>
        <a:graphic>
          <a:graphicData uri="http://schemas.openxmlformats.org/drawingml/2006/table">
            <a:tbl>
              <a:tblPr>
                <a:noFill/>
                <a:tableStyleId>{E619B82C-D2F4-47EA-A8B1-0D4D417CA1A6}</a:tableStyleId>
              </a:tblPr>
              <a:tblGrid>
                <a:gridCol w="2033050"/>
                <a:gridCol w="1591250"/>
                <a:gridCol w="2758450"/>
                <a:gridCol w="2761250"/>
              </a:tblGrid>
              <a:tr h="284825">
                <a:tc>
                  <a:txBody>
                    <a:bodyPr/>
                    <a:lstStyle/>
                    <a:p>
                      <a:pPr indent="0" lvl="0" marL="0" rtl="0" algn="ctr">
                        <a:spcBef>
                          <a:spcPts val="0"/>
                        </a:spcBef>
                        <a:spcAft>
                          <a:spcPts val="0"/>
                        </a:spcAft>
                        <a:buNone/>
                      </a:pPr>
                      <a:r>
                        <a:rPr b="1" lang="en" sz="1000">
                          <a:latin typeface="Lato"/>
                          <a:ea typeface="Lato"/>
                          <a:cs typeface="Lato"/>
                          <a:sym typeface="Lato"/>
                        </a:rPr>
                        <a:t>Title </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Author</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Proposed</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Inference</a:t>
                      </a:r>
                      <a:endParaRPr b="1" sz="1000">
                        <a:latin typeface="Lato"/>
                        <a:ea typeface="Lato"/>
                        <a:cs typeface="Lato"/>
                        <a:sym typeface="Lato"/>
                      </a:endParaRPr>
                    </a:p>
                  </a:txBody>
                  <a:tcPr marT="91425" marB="91425" marR="91425" marL="91425">
                    <a:solidFill>
                      <a:srgbClr val="D9D9D9"/>
                    </a:solidFill>
                  </a:tcPr>
                </a:tc>
              </a:tr>
              <a:tr h="1097300">
                <a:tc>
                  <a:txBody>
                    <a:bodyPr/>
                    <a:lstStyle/>
                    <a:p>
                      <a:pPr indent="0" lvl="0" marL="0" rtl="0" algn="l">
                        <a:lnSpc>
                          <a:spcPct val="100000"/>
                        </a:lnSpc>
                        <a:spcBef>
                          <a:spcPts val="0"/>
                        </a:spcBef>
                        <a:spcAft>
                          <a:spcPts val="0"/>
                        </a:spcAft>
                        <a:buNone/>
                      </a:pPr>
                      <a:r>
                        <a:rPr lang="en" sz="1000">
                          <a:latin typeface="Lato"/>
                          <a:ea typeface="Lato"/>
                          <a:cs typeface="Lato"/>
                          <a:sym typeface="Lato"/>
                        </a:rPr>
                        <a:t>A multi-stage model based on YOLOv3 for defect detection in PV panels based on IR and visible imaging by unmanned aerial vehicle (2022)</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lnSpc>
                          <a:spcPct val="100000"/>
                        </a:lnSpc>
                        <a:spcBef>
                          <a:spcPts val="0"/>
                        </a:spcBef>
                        <a:spcAft>
                          <a:spcPts val="0"/>
                        </a:spcAft>
                        <a:buNone/>
                      </a:pPr>
                      <a:r>
                        <a:rPr lang="en" sz="1000">
                          <a:latin typeface="Lato"/>
                          <a:ea typeface="Lato"/>
                          <a:cs typeface="Lato"/>
                          <a:sym typeface="Lato"/>
                        </a:rPr>
                        <a:t>Antonio Di Tommaso, Alessandro Betti, Giacomo Fontanelli, Benedetto Michelozzi</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0"/>
                        </a:spcBef>
                        <a:spcAft>
                          <a:spcPts val="0"/>
                        </a:spcAft>
                        <a:buNone/>
                      </a:pPr>
                      <a:r>
                        <a:rPr lang="en" sz="1000">
                          <a:latin typeface="Lato"/>
                          <a:ea typeface="Lato"/>
                          <a:cs typeface="Lato"/>
                          <a:sym typeface="Lato"/>
                        </a:rPr>
                        <a:t>Novel multi-stage model utilizing YOLOv3 and computer vision for automatic defect detection in UAV-captured aerial images of PV panels</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0"/>
                        </a:spcBef>
                        <a:spcAft>
                          <a:spcPts val="0"/>
                        </a:spcAft>
                        <a:buNone/>
                      </a:pPr>
                      <a:r>
                        <a:rPr lang="en" sz="1000">
                          <a:latin typeface="Lato"/>
                          <a:ea typeface="Lato"/>
                          <a:cs typeface="Lato"/>
                          <a:sym typeface="Lato"/>
                        </a:rPr>
                        <a:t>It is a versatile model since it processes both thermographic and visible images. It also predicts hotspot severity based on temperature gradients and computes soiling coverage.</a:t>
                      </a:r>
                      <a:endParaRPr sz="1000">
                        <a:latin typeface="Lato"/>
                        <a:ea typeface="Lato"/>
                        <a:cs typeface="Lato"/>
                        <a:sym typeface="Lato"/>
                      </a:endParaRPr>
                    </a:p>
                  </a:txBody>
                  <a:tcPr marT="91425" marB="91425" marR="91425" marL="91425">
                    <a:solidFill>
                      <a:schemeClr val="lt1"/>
                    </a:solidFill>
                  </a:tcPr>
                </a:tc>
              </a:tr>
              <a:tr h="1386300">
                <a:tc>
                  <a:txBody>
                    <a:bodyPr/>
                    <a:lstStyle/>
                    <a:p>
                      <a:pPr indent="0" lvl="0" marL="0" rtl="0" algn="l">
                        <a:lnSpc>
                          <a:spcPct val="100000"/>
                        </a:lnSpc>
                        <a:spcBef>
                          <a:spcPts val="0"/>
                        </a:spcBef>
                        <a:spcAft>
                          <a:spcPts val="0"/>
                        </a:spcAft>
                        <a:buNone/>
                      </a:pPr>
                      <a:r>
                        <a:rPr lang="en" sz="1000">
                          <a:latin typeface="Lato"/>
                          <a:ea typeface="Lato"/>
                          <a:cs typeface="Lato"/>
                          <a:sym typeface="Lato"/>
                        </a:rPr>
                        <a:t>CNN-based Deep Learning Approach for Micro-crack Detection of Solar Panels (2021)</a:t>
                      </a:r>
                      <a:endParaRPr sz="1000">
                        <a:latin typeface="Lato"/>
                        <a:ea typeface="Lato"/>
                        <a:cs typeface="Lato"/>
                        <a:sym typeface="Lato"/>
                      </a:endParaRPr>
                    </a:p>
                    <a:p>
                      <a:pPr indent="0" lvl="0" marL="0" rtl="0" algn="l">
                        <a:lnSpc>
                          <a:spcPct val="100000"/>
                        </a:lnSpc>
                        <a:spcBef>
                          <a:spcPts val="0"/>
                        </a:spcBef>
                        <a:spcAft>
                          <a:spcPts val="0"/>
                        </a:spcAft>
                        <a:buNone/>
                      </a:pPr>
                      <a:r>
                        <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lnSpc>
                          <a:spcPct val="100000"/>
                        </a:lnSpc>
                        <a:spcBef>
                          <a:spcPts val="0"/>
                        </a:spcBef>
                        <a:spcAft>
                          <a:spcPts val="0"/>
                        </a:spcAft>
                        <a:buNone/>
                      </a:pPr>
                      <a:r>
                        <a:rPr lang="en" sz="1000">
                          <a:solidFill>
                            <a:srgbClr val="333333"/>
                          </a:solidFill>
                          <a:highlight>
                            <a:srgbClr val="FFFFFF"/>
                          </a:highlight>
                          <a:latin typeface="Lato"/>
                          <a:ea typeface="Lato"/>
                          <a:cs typeface="Lato"/>
                          <a:sym typeface="Lato"/>
                        </a:rPr>
                        <a:t>M. R. Rahman, S. Tabassum, E. Haque, M. M. Nishat, F. Faisal and E. Hossain</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0"/>
                        </a:spcBef>
                        <a:spcAft>
                          <a:spcPts val="0"/>
                        </a:spcAft>
                        <a:buNone/>
                      </a:pPr>
                      <a:r>
                        <a:rPr lang="en" sz="1000">
                          <a:latin typeface="Lato"/>
                          <a:ea typeface="Lato"/>
                          <a:cs typeface="Lato"/>
                          <a:sym typeface="Lato"/>
                        </a:rPr>
                        <a:t>Pre-trained models, including VGG-16, VGG-19, Inception-v3, Inception-ResNet50-v2, ResNet50-v2, and Xception, were trained and evaluated individually and in ensemble form on Electroluminescence images of solar panels.</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0"/>
                        </a:spcBef>
                        <a:spcAft>
                          <a:spcPts val="0"/>
                        </a:spcAft>
                        <a:buNone/>
                      </a:pPr>
                      <a:r>
                        <a:rPr lang="en" sz="1000">
                          <a:latin typeface="Lato"/>
                          <a:ea typeface="Lato"/>
                          <a:cs typeface="Lato"/>
                          <a:sym typeface="Lato"/>
                        </a:rPr>
                        <a:t>The ensemble method achieved top accuracies of 96.97% for monocrystalline and 97.06% for polycrystalline panels, enhancing detection accuracy and reducing reliance on single models. . The study highlights the effectiveness of transfer learning for small datasets</a:t>
                      </a:r>
                      <a:endParaRPr sz="1000">
                        <a:latin typeface="Lato"/>
                        <a:ea typeface="Lato"/>
                        <a:cs typeface="Lato"/>
                        <a:sym typeface="Lato"/>
                      </a:endParaRPr>
                    </a:p>
                  </a:txBody>
                  <a:tcPr marT="91425" marB="91425" marR="91425" marL="91425">
                    <a:solidFill>
                      <a:schemeClr val="lt1"/>
                    </a:solidFill>
                  </a:tcPr>
                </a:tc>
              </a:tr>
              <a:tr h="1544800">
                <a:tc>
                  <a:txBody>
                    <a:bodyPr/>
                    <a:lstStyle/>
                    <a:p>
                      <a:pPr indent="0" lvl="0" marL="0" rtl="0" algn="l">
                        <a:lnSpc>
                          <a:spcPct val="100000"/>
                        </a:lnSpc>
                        <a:spcBef>
                          <a:spcPts val="0"/>
                        </a:spcBef>
                        <a:spcAft>
                          <a:spcPts val="0"/>
                        </a:spcAft>
                        <a:buNone/>
                      </a:pPr>
                      <a:r>
                        <a:rPr lang="en" sz="1000">
                          <a:latin typeface="Lato"/>
                          <a:ea typeface="Lato"/>
                          <a:cs typeface="Lato"/>
                          <a:sym typeface="Lato"/>
                        </a:rPr>
                        <a:t>Intelligent monitoring of photovoltaic panels based on infrared detection (2022)</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lnSpc>
                          <a:spcPct val="100000"/>
                        </a:lnSpc>
                        <a:spcBef>
                          <a:spcPts val="0"/>
                        </a:spcBef>
                        <a:spcAft>
                          <a:spcPts val="0"/>
                        </a:spcAft>
                        <a:buNone/>
                      </a:pPr>
                      <a:r>
                        <a:rPr lang="en" sz="1000">
                          <a:latin typeface="Lato"/>
                          <a:ea typeface="Lato"/>
                          <a:cs typeface="Lato"/>
                          <a:sym typeface="Lato"/>
                        </a:rPr>
                        <a:t>Xing Wang, Wenxian Yang, Bo Qin, Kexiang Wei, Yunyu Ma, Daibing Zhang</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1200"/>
                        </a:spcBef>
                        <a:spcAft>
                          <a:spcPts val="1200"/>
                        </a:spcAft>
                        <a:buNone/>
                      </a:pPr>
                      <a:r>
                        <a:rPr lang="en" sz="1000">
                          <a:latin typeface="Lato"/>
                          <a:ea typeface="Lato"/>
                          <a:cs typeface="Lato"/>
                          <a:sym typeface="Lato"/>
                        </a:rPr>
                        <a:t>The U-Net neural network is used for image segmentation. Contour area, Perimeter, Aspect ratio, and Ratio of contour area to outer rectangle  were proposed to characterize mask. Decision tree classifier was then used to diagnosing PV panel faults using infrared thermal images captured by drones or remote systems  </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00000"/>
                        </a:lnSpc>
                        <a:spcBef>
                          <a:spcPts val="0"/>
                        </a:spcBef>
                        <a:spcAft>
                          <a:spcPts val="0"/>
                        </a:spcAft>
                        <a:buNone/>
                      </a:pPr>
                      <a:r>
                        <a:rPr lang="en" sz="1000">
                          <a:latin typeface="Lato"/>
                          <a:ea typeface="Lato"/>
                          <a:cs typeface="Lato"/>
                          <a:sym typeface="Lato"/>
                        </a:rPr>
                        <a:t>U-net neural network significantly improved the processing efficiency by working with the 'mask' of true colour infrared images to reduce interference.  </a:t>
                      </a:r>
                      <a:endParaRPr sz="1000">
                        <a:latin typeface="Lato"/>
                        <a:ea typeface="Lato"/>
                        <a:cs typeface="Lato"/>
                        <a:sym typeface="Lato"/>
                      </a:endParaRPr>
                    </a:p>
                    <a:p>
                      <a:pPr indent="0" lvl="0" marL="0" rtl="0" algn="just">
                        <a:lnSpc>
                          <a:spcPct val="100000"/>
                        </a:lnSpc>
                        <a:spcBef>
                          <a:spcPts val="0"/>
                        </a:spcBef>
                        <a:spcAft>
                          <a:spcPts val="0"/>
                        </a:spcAft>
                        <a:buNone/>
                      </a:pPr>
                      <a:r>
                        <a:t/>
                      </a:r>
                      <a:endParaRPr sz="1000">
                        <a:latin typeface="Lato"/>
                        <a:ea typeface="Lato"/>
                        <a:cs typeface="Lato"/>
                        <a:sym typeface="Lato"/>
                      </a:endParaRPr>
                    </a:p>
                  </a:txBody>
                  <a:tcPr marT="91425" marB="91425" marR="91425" marL="91425">
                    <a:solidFill>
                      <a:schemeClr val="lt1"/>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0"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Literature Survey</a:t>
            </a:r>
            <a:endParaRPr sz="2300">
              <a:solidFill>
                <a:srgbClr val="000000"/>
              </a:solidFill>
            </a:endParaRPr>
          </a:p>
          <a:p>
            <a:pPr indent="0" lvl="0" marL="0" rtl="0" algn="l">
              <a:spcBef>
                <a:spcPts val="0"/>
              </a:spcBef>
              <a:spcAft>
                <a:spcPts val="0"/>
              </a:spcAft>
              <a:buNone/>
            </a:pPr>
            <a:r>
              <a:t/>
            </a:r>
            <a:endParaRPr sz="2300">
              <a:solidFill>
                <a:srgbClr val="000000"/>
              </a:solidFill>
            </a:endParaRPr>
          </a:p>
        </p:txBody>
      </p:sp>
      <p:graphicFrame>
        <p:nvGraphicFramePr>
          <p:cNvPr id="132" name="Google Shape;132;p20"/>
          <p:cNvGraphicFramePr/>
          <p:nvPr/>
        </p:nvGraphicFramePr>
        <p:xfrm>
          <a:off x="0" y="828800"/>
          <a:ext cx="3000000" cy="3000000"/>
        </p:xfrm>
        <a:graphic>
          <a:graphicData uri="http://schemas.openxmlformats.org/drawingml/2006/table">
            <a:tbl>
              <a:tblPr>
                <a:noFill/>
                <a:tableStyleId>{E619B82C-D2F4-47EA-A8B1-0D4D417CA1A6}</a:tableStyleId>
              </a:tblPr>
              <a:tblGrid>
                <a:gridCol w="2033050"/>
                <a:gridCol w="1591250"/>
                <a:gridCol w="2758450"/>
                <a:gridCol w="2761250"/>
              </a:tblGrid>
              <a:tr h="284825">
                <a:tc>
                  <a:txBody>
                    <a:bodyPr/>
                    <a:lstStyle/>
                    <a:p>
                      <a:pPr indent="0" lvl="0" marL="0" rtl="0" algn="ctr">
                        <a:spcBef>
                          <a:spcPts val="0"/>
                        </a:spcBef>
                        <a:spcAft>
                          <a:spcPts val="0"/>
                        </a:spcAft>
                        <a:buNone/>
                      </a:pPr>
                      <a:r>
                        <a:rPr b="1" lang="en" sz="1000">
                          <a:latin typeface="Lato"/>
                          <a:ea typeface="Lato"/>
                          <a:cs typeface="Lato"/>
                          <a:sym typeface="Lato"/>
                        </a:rPr>
                        <a:t>Title </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Author</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Proposed</a:t>
                      </a:r>
                      <a:endParaRPr b="1" sz="1000">
                        <a:latin typeface="Lato"/>
                        <a:ea typeface="Lato"/>
                        <a:cs typeface="Lato"/>
                        <a:sym typeface="Lato"/>
                      </a:endParaRPr>
                    </a:p>
                  </a:txBody>
                  <a:tcPr marT="91425" marB="91425" marR="91425" marL="91425">
                    <a:solidFill>
                      <a:srgbClr val="D9D9D9"/>
                    </a:solidFill>
                  </a:tcPr>
                </a:tc>
                <a:tc>
                  <a:txBody>
                    <a:bodyPr/>
                    <a:lstStyle/>
                    <a:p>
                      <a:pPr indent="0" lvl="0" marL="0" rtl="0" algn="ctr">
                        <a:spcBef>
                          <a:spcPts val="0"/>
                        </a:spcBef>
                        <a:spcAft>
                          <a:spcPts val="0"/>
                        </a:spcAft>
                        <a:buNone/>
                      </a:pPr>
                      <a:r>
                        <a:rPr b="1" lang="en" sz="1000">
                          <a:latin typeface="Lato"/>
                          <a:ea typeface="Lato"/>
                          <a:cs typeface="Lato"/>
                          <a:sym typeface="Lato"/>
                        </a:rPr>
                        <a:t>Inference</a:t>
                      </a:r>
                      <a:endParaRPr b="1" sz="1000">
                        <a:latin typeface="Lato"/>
                        <a:ea typeface="Lato"/>
                        <a:cs typeface="Lato"/>
                        <a:sym typeface="Lato"/>
                      </a:endParaRPr>
                    </a:p>
                  </a:txBody>
                  <a:tcPr marT="91425" marB="91425" marR="91425" marL="91425">
                    <a:solidFill>
                      <a:srgbClr val="D9D9D9"/>
                    </a:solidFill>
                  </a:tcPr>
                </a:tc>
              </a:tr>
              <a:tr h="284825">
                <a:tc>
                  <a:txBody>
                    <a:bodyPr/>
                    <a:lstStyle/>
                    <a:p>
                      <a:pPr indent="0" lvl="0" marL="0" rtl="0" algn="l">
                        <a:lnSpc>
                          <a:spcPct val="120000"/>
                        </a:lnSpc>
                        <a:spcBef>
                          <a:spcPts val="0"/>
                        </a:spcBef>
                        <a:spcAft>
                          <a:spcPts val="1200"/>
                        </a:spcAft>
                        <a:buNone/>
                      </a:pPr>
                      <a:r>
                        <a:rPr lang="en" sz="1000">
                          <a:latin typeface="Lato"/>
                          <a:ea typeface="Lato"/>
                          <a:cs typeface="Lato"/>
                          <a:sym typeface="Lato"/>
                        </a:rPr>
                        <a:t>Spatial distribution of solar PV deployment: an application of the region-based convolutional neural network (2023)</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solidFill>
                            <a:srgbClr val="333333"/>
                          </a:solidFill>
                          <a:highlight>
                            <a:srgbClr val="FCFCFC"/>
                          </a:highlight>
                          <a:latin typeface="Lato"/>
                          <a:ea typeface="Lato"/>
                          <a:cs typeface="Lato"/>
                          <a:sym typeface="Lato"/>
                        </a:rPr>
                        <a:t>Kim, S.Y., Ganesan, K., Soderman, C.</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20000"/>
                        </a:lnSpc>
                        <a:spcBef>
                          <a:spcPts val="0"/>
                        </a:spcBef>
                        <a:spcAft>
                          <a:spcPts val="1200"/>
                        </a:spcAft>
                        <a:buNone/>
                      </a:pPr>
                      <a:r>
                        <a:rPr lang="en" sz="1000">
                          <a:latin typeface="Lato"/>
                          <a:ea typeface="Lato"/>
                          <a:cs typeface="Lato"/>
                          <a:sym typeface="Lato"/>
                        </a:rPr>
                        <a:t>A computer vision model, using Faster RCNN and Machine Learning Model using satellite images.</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lnSpc>
                          <a:spcPct val="120000"/>
                        </a:lnSpc>
                        <a:spcBef>
                          <a:spcPts val="0"/>
                        </a:spcBef>
                        <a:spcAft>
                          <a:spcPts val="1200"/>
                        </a:spcAft>
                        <a:buNone/>
                      </a:pPr>
                      <a:r>
                        <a:rPr lang="en" sz="1000">
                          <a:latin typeface="Lato"/>
                          <a:ea typeface="Lato"/>
                          <a:cs typeface="Lato"/>
                          <a:sym typeface="Lato"/>
                        </a:rPr>
                        <a:t>Faster RCNN, achieved 81% mean Average Precision (mAP) for identifying solar panels and 95% for identifying roofs. Of the 16 predictive models, XGBoost performed the best, explaining approximately 70% of the variance in rooftop solar deployment.</a:t>
                      </a:r>
                      <a:endParaRPr sz="1000">
                        <a:latin typeface="Lato"/>
                        <a:ea typeface="Lato"/>
                        <a:cs typeface="Lato"/>
                        <a:sym typeface="Lato"/>
                      </a:endParaRPr>
                    </a:p>
                  </a:txBody>
                  <a:tcPr marT="91425" marB="91425" marR="91425" marL="91425">
                    <a:solidFill>
                      <a:schemeClr val="lt1"/>
                    </a:solidFill>
                  </a:tcPr>
                </a:tc>
              </a:tr>
              <a:tr h="284825">
                <a:tc>
                  <a:txBody>
                    <a:bodyPr/>
                    <a:lstStyle/>
                    <a:p>
                      <a:pPr indent="0" lvl="0" marL="0" rtl="0" algn="l">
                        <a:lnSpc>
                          <a:spcPct val="120000"/>
                        </a:lnSpc>
                        <a:spcBef>
                          <a:spcPts val="2400"/>
                        </a:spcBef>
                        <a:spcAft>
                          <a:spcPts val="0"/>
                        </a:spcAft>
                        <a:buNone/>
                      </a:pPr>
                      <a:r>
                        <a:rPr lang="en" sz="1000">
                          <a:latin typeface="Lato"/>
                          <a:ea typeface="Lato"/>
                          <a:cs typeface="Lato"/>
                          <a:sym typeface="Lato"/>
                        </a:rPr>
                        <a:t>Infrared Thermal Images of Solar PV Panels for Fault Identification Using Image Processing Technique (2022)</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V. Kirubakaran, D. M. D. Preethi, U. Arunachalam, Yarrapragada K. S. S. Rao, Mansour K. Gatasheh, Nasrul Hoda, Endalkachew Mergia Anbese</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spcBef>
                          <a:spcPts val="0"/>
                        </a:spcBef>
                        <a:spcAft>
                          <a:spcPts val="0"/>
                        </a:spcAft>
                        <a:buNone/>
                      </a:pPr>
                      <a:r>
                        <a:rPr lang="en" sz="1000">
                          <a:latin typeface="Lato"/>
                          <a:ea typeface="Lato"/>
                          <a:cs typeface="Lato"/>
                          <a:sym typeface="Lato"/>
                        </a:rPr>
                        <a:t>The system aims to integrate renewable energy sources with advanced image processing techniques to detect faults in solar panels, utilizing MATLAB for thermal image analysis and defect identification.</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spcBef>
                          <a:spcPts val="0"/>
                        </a:spcBef>
                        <a:spcAft>
                          <a:spcPts val="0"/>
                        </a:spcAft>
                        <a:buNone/>
                      </a:pPr>
                      <a:r>
                        <a:rPr lang="en" sz="1000">
                          <a:latin typeface="Lato"/>
                          <a:ea typeface="Lato"/>
                          <a:cs typeface="Lato"/>
                          <a:sym typeface="Lato"/>
                        </a:rPr>
                        <a:t>The approach effectively enhances fault detection accuracy through preprocessing, morphological techniques, and the Hough transform, ensuring reliable monitoring of solar panel integrity.</a:t>
                      </a:r>
                      <a:endParaRPr sz="1000">
                        <a:latin typeface="Lato"/>
                        <a:ea typeface="Lato"/>
                        <a:cs typeface="Lato"/>
                        <a:sym typeface="Lato"/>
                      </a:endParaRPr>
                    </a:p>
                  </a:txBody>
                  <a:tcPr marT="91425" marB="91425" marR="91425" marL="91425">
                    <a:solidFill>
                      <a:schemeClr val="lt1"/>
                    </a:solidFill>
                  </a:tcPr>
                </a:tc>
              </a:tr>
              <a:tr h="284825">
                <a:tc>
                  <a:txBody>
                    <a:bodyPr/>
                    <a:lstStyle/>
                    <a:p>
                      <a:pPr indent="0" lvl="0" marL="0" rtl="0" algn="l">
                        <a:spcBef>
                          <a:spcPts val="0"/>
                        </a:spcBef>
                        <a:spcAft>
                          <a:spcPts val="0"/>
                        </a:spcAft>
                        <a:buNone/>
                      </a:pPr>
                      <a:r>
                        <a:rPr lang="en" sz="1000">
                          <a:latin typeface="Lato"/>
                          <a:ea typeface="Lato"/>
                          <a:cs typeface="Lato"/>
                          <a:sym typeface="Lato"/>
                        </a:rPr>
                        <a:t>Research on detection method of photovoltaic cell surface dirt based on image processing technology</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(2024)</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Hu, X., Du, Z. &amp; Wang, F </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spcBef>
                          <a:spcPts val="0"/>
                        </a:spcBef>
                        <a:spcAft>
                          <a:spcPts val="0"/>
                        </a:spcAft>
                        <a:buNone/>
                      </a:pPr>
                      <a:r>
                        <a:rPr lang="en" sz="1000">
                          <a:latin typeface="Lato"/>
                          <a:ea typeface="Lato"/>
                          <a:cs typeface="Lato"/>
                          <a:sym typeface="Lato"/>
                        </a:rPr>
                        <a:t>This study presents an image processing method to detect dust and dirt on photovoltaic panels, utilizing techniques like image enhancement, histogram equalization, and an improved A* path planning algorithm for UAV-based detection.</a:t>
                      </a:r>
                      <a:endParaRPr sz="1000">
                        <a:latin typeface="Lato"/>
                        <a:ea typeface="Lato"/>
                        <a:cs typeface="Lato"/>
                        <a:sym typeface="Lato"/>
                      </a:endParaRPr>
                    </a:p>
                  </a:txBody>
                  <a:tcPr marT="91425" marB="91425" marR="91425" marL="91425">
                    <a:solidFill>
                      <a:schemeClr val="lt1"/>
                    </a:solidFill>
                  </a:tcPr>
                </a:tc>
                <a:tc>
                  <a:txBody>
                    <a:bodyPr/>
                    <a:lstStyle/>
                    <a:p>
                      <a:pPr indent="0" lvl="0" marL="0" rtl="0" algn="just">
                        <a:spcBef>
                          <a:spcPts val="0"/>
                        </a:spcBef>
                        <a:spcAft>
                          <a:spcPts val="0"/>
                        </a:spcAft>
                        <a:buNone/>
                      </a:pPr>
                      <a:r>
                        <a:rPr lang="en" sz="1000">
                          <a:latin typeface="Lato"/>
                          <a:ea typeface="Lato"/>
                          <a:cs typeface="Lato"/>
                          <a:sym typeface="Lato"/>
                        </a:rPr>
                        <a:t>The approach enhances detection efficiency and accuracy, significantly reducing operational costs and improving maintenance of photovoltaic systems by automating the identification of dirt accumulation on solar panels.</a:t>
                      </a:r>
                      <a:endParaRPr sz="1000">
                        <a:latin typeface="Lato"/>
                        <a:ea typeface="Lato"/>
                        <a:cs typeface="Lato"/>
                        <a:sym typeface="Lato"/>
                      </a:endParaRPr>
                    </a:p>
                  </a:txBody>
                  <a:tcPr marT="91425" marB="91425" marR="91425" marL="91425">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569050" y="12640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rPr>
              <a:t>Proposed Method</a:t>
            </a:r>
            <a:endParaRPr sz="2300"/>
          </a:p>
        </p:txBody>
      </p:sp>
      <p:sp>
        <p:nvSpPr>
          <p:cNvPr id="138" name="Google Shape;138;p21"/>
          <p:cNvSpPr txBox="1"/>
          <p:nvPr>
            <p:ph idx="1" type="body"/>
          </p:nvPr>
        </p:nvSpPr>
        <p:spPr>
          <a:xfrm>
            <a:off x="252275" y="1799225"/>
            <a:ext cx="8525100" cy="3026100"/>
          </a:xfrm>
          <a:prstGeom prst="rect">
            <a:avLst/>
          </a:prstGeom>
        </p:spPr>
        <p:txBody>
          <a:bodyPr anchorCtr="0" anchor="t" bIns="91425" lIns="91425" spcFirstLastPara="1" rIns="91425" wrap="square" tIns="91425">
            <a:noAutofit/>
          </a:bodyPr>
          <a:lstStyle/>
          <a:p>
            <a:pPr indent="-307975" lvl="0" marL="457200" rtl="0" algn="just">
              <a:lnSpc>
                <a:spcPct val="150000"/>
              </a:lnSpc>
              <a:spcBef>
                <a:spcPts val="0"/>
              </a:spcBef>
              <a:spcAft>
                <a:spcPts val="0"/>
              </a:spcAft>
              <a:buSzPts val="1250"/>
              <a:buChar char="●"/>
            </a:pPr>
            <a:r>
              <a:rPr b="1" lang="en" sz="1250"/>
              <a:t>Data Collection</a:t>
            </a:r>
            <a:r>
              <a:rPr lang="en" sz="1250"/>
              <a:t>: Gather diverse images of solar panels under various conditions, ensuring different lighting and angles.</a:t>
            </a:r>
            <a:endParaRPr sz="1250"/>
          </a:p>
          <a:p>
            <a:pPr indent="-307975" lvl="0" marL="457200" rtl="0" algn="just">
              <a:lnSpc>
                <a:spcPct val="150000"/>
              </a:lnSpc>
              <a:spcBef>
                <a:spcPts val="0"/>
              </a:spcBef>
              <a:spcAft>
                <a:spcPts val="0"/>
              </a:spcAft>
              <a:buSzPts val="1250"/>
              <a:buChar char="●"/>
            </a:pPr>
            <a:r>
              <a:rPr b="1" lang="en" sz="1250"/>
              <a:t>Preprocessing</a:t>
            </a:r>
            <a:r>
              <a:rPr lang="en" sz="1250"/>
              <a:t>: Apply noise reduction, normalization, and enhance image quality with techniques like erosion and dilation.</a:t>
            </a:r>
            <a:endParaRPr sz="1250"/>
          </a:p>
          <a:p>
            <a:pPr indent="-307975" lvl="0" marL="457200" rtl="0" algn="just">
              <a:lnSpc>
                <a:spcPct val="150000"/>
              </a:lnSpc>
              <a:spcBef>
                <a:spcPts val="0"/>
              </a:spcBef>
              <a:spcAft>
                <a:spcPts val="0"/>
              </a:spcAft>
              <a:buSzPts val="1250"/>
              <a:buChar char="●"/>
            </a:pPr>
            <a:r>
              <a:rPr b="1" lang="en" sz="1250"/>
              <a:t>Feature Extraction</a:t>
            </a:r>
            <a:r>
              <a:rPr lang="en" sz="1250"/>
              <a:t>: Extract relevant features using edge detection, texture analysis, and morphological operations to identify faults.</a:t>
            </a:r>
            <a:endParaRPr sz="1250"/>
          </a:p>
          <a:p>
            <a:pPr indent="-307975" lvl="0" marL="457200" rtl="0" algn="just">
              <a:lnSpc>
                <a:spcPct val="150000"/>
              </a:lnSpc>
              <a:spcBef>
                <a:spcPts val="0"/>
              </a:spcBef>
              <a:spcAft>
                <a:spcPts val="0"/>
              </a:spcAft>
              <a:buSzPts val="1250"/>
              <a:buChar char="●"/>
            </a:pPr>
            <a:r>
              <a:rPr b="1" lang="en" sz="1250"/>
              <a:t>Model Development</a:t>
            </a:r>
            <a:r>
              <a:rPr lang="en" sz="1250"/>
              <a:t>: Design and train a deep learning model (e.g., CNN). Try incorporating object detection algorithms</a:t>
            </a:r>
            <a:endParaRPr sz="1250"/>
          </a:p>
          <a:p>
            <a:pPr indent="-307975" lvl="0" marL="457200" rtl="0" algn="just">
              <a:lnSpc>
                <a:spcPct val="150000"/>
              </a:lnSpc>
              <a:spcBef>
                <a:spcPts val="0"/>
              </a:spcBef>
              <a:spcAft>
                <a:spcPts val="0"/>
              </a:spcAft>
              <a:buSzPts val="1250"/>
              <a:buChar char="●"/>
            </a:pPr>
            <a:r>
              <a:rPr b="1" lang="en" sz="1250"/>
              <a:t>Validation and Testing</a:t>
            </a:r>
            <a:r>
              <a:rPr lang="en" sz="1250"/>
              <a:t>: Evaluate model performance using training, validation, and test sets</a:t>
            </a:r>
            <a:endParaRPr sz="1250"/>
          </a:p>
          <a:p>
            <a:pPr indent="-307975" lvl="0" marL="457200" rtl="0" algn="just">
              <a:lnSpc>
                <a:spcPct val="150000"/>
              </a:lnSpc>
              <a:spcBef>
                <a:spcPts val="0"/>
              </a:spcBef>
              <a:spcAft>
                <a:spcPts val="0"/>
              </a:spcAft>
              <a:buSzPts val="1250"/>
              <a:buChar char="●"/>
            </a:pPr>
            <a:r>
              <a:rPr b="1" lang="en" sz="1250"/>
              <a:t>Results Analysis</a:t>
            </a:r>
            <a:r>
              <a:rPr lang="en" sz="1250"/>
              <a:t>: Analyze and report detected faults, visualizing with bounding boxes or heatmaps for clarity.</a:t>
            </a:r>
            <a:endParaRPr sz="125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